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6" r:id="rId1"/>
    <p:sldMasterId id="2147483760" r:id="rId2"/>
  </p:sldMasterIdLst>
  <p:notesMasterIdLst>
    <p:notesMasterId r:id="rId45"/>
  </p:notesMasterIdLst>
  <p:sldIdLst>
    <p:sldId id="631" r:id="rId3"/>
    <p:sldId id="756" r:id="rId4"/>
    <p:sldId id="637" r:id="rId5"/>
    <p:sldId id="759" r:id="rId6"/>
    <p:sldId id="827" r:id="rId7"/>
    <p:sldId id="812" r:id="rId8"/>
    <p:sldId id="761" r:id="rId9"/>
    <p:sldId id="762" r:id="rId10"/>
    <p:sldId id="830" r:id="rId11"/>
    <p:sldId id="825" r:id="rId12"/>
    <p:sldId id="763" r:id="rId13"/>
    <p:sldId id="826" r:id="rId14"/>
    <p:sldId id="764" r:id="rId15"/>
    <p:sldId id="828" r:id="rId16"/>
    <p:sldId id="831" r:id="rId17"/>
    <p:sldId id="765" r:id="rId18"/>
    <p:sldId id="787" r:id="rId19"/>
    <p:sldId id="648" r:id="rId20"/>
    <p:sldId id="649" r:id="rId21"/>
    <p:sldId id="650" r:id="rId22"/>
    <p:sldId id="651" r:id="rId23"/>
    <p:sldId id="652" r:id="rId24"/>
    <p:sldId id="653" r:id="rId25"/>
    <p:sldId id="654" r:id="rId26"/>
    <p:sldId id="732" r:id="rId27"/>
    <p:sldId id="702" r:id="rId28"/>
    <p:sldId id="733" r:id="rId29"/>
    <p:sldId id="703" r:id="rId30"/>
    <p:sldId id="704" r:id="rId31"/>
    <p:sldId id="705" r:id="rId32"/>
    <p:sldId id="706" r:id="rId33"/>
    <p:sldId id="753" r:id="rId34"/>
    <p:sldId id="824" r:id="rId35"/>
    <p:sldId id="734" r:id="rId36"/>
    <p:sldId id="674" r:id="rId37"/>
    <p:sldId id="750" r:id="rId38"/>
    <p:sldId id="616" r:id="rId39"/>
    <p:sldId id="615" r:id="rId40"/>
    <p:sldId id="628" r:id="rId41"/>
    <p:sldId id="618" r:id="rId42"/>
    <p:sldId id="620" r:id="rId43"/>
    <p:sldId id="622" r:id="rId4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EA6D09E-7F49-4661-A125-85194A822381}">
          <p14:sldIdLst/>
        </p14:section>
        <p14:section name="Introduction" id="{F798FCF1-8925-4C5C-9FAC-9D860DC6546A}">
          <p14:sldIdLst>
            <p14:sldId id="631"/>
            <p14:sldId id="756"/>
            <p14:sldId id="637"/>
            <p14:sldId id="759"/>
            <p14:sldId id="827"/>
            <p14:sldId id="812"/>
            <p14:sldId id="761"/>
            <p14:sldId id="762"/>
            <p14:sldId id="830"/>
            <p14:sldId id="825"/>
            <p14:sldId id="763"/>
            <p14:sldId id="826"/>
            <p14:sldId id="764"/>
            <p14:sldId id="828"/>
            <p14:sldId id="831"/>
            <p14:sldId id="765"/>
            <p14:sldId id="787"/>
            <p14:sldId id="648"/>
            <p14:sldId id="649"/>
            <p14:sldId id="650"/>
            <p14:sldId id="651"/>
            <p14:sldId id="652"/>
            <p14:sldId id="653"/>
            <p14:sldId id="654"/>
            <p14:sldId id="732"/>
            <p14:sldId id="702"/>
            <p14:sldId id="733"/>
            <p14:sldId id="703"/>
            <p14:sldId id="704"/>
            <p14:sldId id="705"/>
            <p14:sldId id="706"/>
            <p14:sldId id="753"/>
            <p14:sldId id="824"/>
            <p14:sldId id="734"/>
            <p14:sldId id="674"/>
            <p14:sldId id="750"/>
            <p14:sldId id="616"/>
            <p14:sldId id="615"/>
            <p14:sldId id="628"/>
            <p14:sldId id="618"/>
            <p14:sldId id="620"/>
            <p14:sldId id="62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307"/>
    <a:srgbClr val="121247"/>
    <a:srgbClr val="1B132D"/>
    <a:srgbClr val="2061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04" autoAdjust="0"/>
    <p:restoredTop sz="94660" autoAdjust="0"/>
  </p:normalViewPr>
  <p:slideViewPr>
    <p:cSldViewPr snapToGrid="0">
      <p:cViewPr varScale="1">
        <p:scale>
          <a:sx n="42" d="100"/>
          <a:sy n="42" d="100"/>
        </p:scale>
        <p:origin x="996"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1650"/>
    </p:cViewPr>
  </p:sorterViewPr>
  <p:notesViewPr>
    <p:cSldViewPr snapToGrid="0">
      <p:cViewPr varScale="1">
        <p:scale>
          <a:sx n="54" d="100"/>
          <a:sy n="54" d="100"/>
        </p:scale>
        <p:origin x="28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ex\Desktop\Last%20analysis%20for%20Ph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miriamr\Desktop\now\brainVu\charts%20and%20figures\mental%20load%20charts\1%20trump%20clintonCopy%20of%20MentalLoadResults_061116%20HVT.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58147925084352E-2"/>
          <c:y val="1.4449846262584706E-2"/>
          <c:w val="0.9325417319313527"/>
          <c:h val="0.91003041604081047"/>
        </c:manualLayout>
      </c:layout>
      <c:barChart>
        <c:barDir val="col"/>
        <c:grouping val="clustered"/>
        <c:varyColors val="0"/>
        <c:ser>
          <c:idx val="0"/>
          <c:order val="0"/>
          <c:tx>
            <c:v>Period 1</c:v>
          </c:tx>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'CLI Bird 3D'!$A$33:$A$40</c:f>
              <c:strCache>
                <c:ptCount val="8"/>
                <c:pt idx="0">
                  <c:v>A</c:v>
                </c:pt>
                <c:pt idx="1">
                  <c:v>B</c:v>
                </c:pt>
                <c:pt idx="2">
                  <c:v>C</c:v>
                </c:pt>
                <c:pt idx="3">
                  <c:v>D</c:v>
                </c:pt>
                <c:pt idx="4">
                  <c:v>E</c:v>
                </c:pt>
                <c:pt idx="5">
                  <c:v>F</c:v>
                </c:pt>
                <c:pt idx="6">
                  <c:v>G</c:v>
                </c:pt>
                <c:pt idx="7">
                  <c:v>H</c:v>
                </c:pt>
              </c:strCache>
            </c:strRef>
          </c:cat>
          <c:val>
            <c:numRef>
              <c:f>'CLI Bird 3D'!$B$33:$B$40</c:f>
              <c:numCache>
                <c:formatCode>General</c:formatCode>
                <c:ptCount val="8"/>
                <c:pt idx="0">
                  <c:v>0.44444444444444442</c:v>
                </c:pt>
                <c:pt idx="1">
                  <c:v>0.50037850113550342</c:v>
                </c:pt>
                <c:pt idx="2">
                  <c:v>1.2210849539406345</c:v>
                </c:pt>
                <c:pt idx="3">
                  <c:v>1.1278772378516624</c:v>
                </c:pt>
                <c:pt idx="4">
                  <c:v>0.60164439876670095</c:v>
                </c:pt>
                <c:pt idx="5">
                  <c:v>8</c:v>
                </c:pt>
                <c:pt idx="6">
                  <c:v>0.46666666666666667</c:v>
                </c:pt>
                <c:pt idx="7">
                  <c:v>0.63157894736842102</c:v>
                </c:pt>
              </c:numCache>
            </c:numRef>
          </c:val>
          <c:extLst xmlns:c16r2="http://schemas.microsoft.com/office/drawing/2015/06/chart">
            <c:ext xmlns:c16="http://schemas.microsoft.com/office/drawing/2014/chart" uri="{C3380CC4-5D6E-409C-BE32-E72D297353CC}">
              <c16:uniqueId val="{00000000-5DDC-4B41-864E-C30672382BD7}"/>
            </c:ext>
          </c:extLst>
        </c:ser>
        <c:ser>
          <c:idx val="1"/>
          <c:order val="1"/>
          <c:tx>
            <c:v>Period 2</c:v>
          </c:tx>
          <c:spPr>
            <a:solidFill>
              <a:schemeClr val="accent2"/>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'CLI Bird 3D'!$A$33:$A$40</c:f>
              <c:strCache>
                <c:ptCount val="8"/>
                <c:pt idx="0">
                  <c:v>A</c:v>
                </c:pt>
                <c:pt idx="1">
                  <c:v>B</c:v>
                </c:pt>
                <c:pt idx="2">
                  <c:v>C</c:v>
                </c:pt>
                <c:pt idx="3">
                  <c:v>D</c:v>
                </c:pt>
                <c:pt idx="4">
                  <c:v>E</c:v>
                </c:pt>
                <c:pt idx="5">
                  <c:v>F</c:v>
                </c:pt>
                <c:pt idx="6">
                  <c:v>G</c:v>
                </c:pt>
                <c:pt idx="7">
                  <c:v>H</c:v>
                </c:pt>
              </c:strCache>
            </c:strRef>
          </c:cat>
          <c:val>
            <c:numRef>
              <c:f>'CLI Bird 3D'!$C$33:$C$40</c:f>
              <c:numCache>
                <c:formatCode>General</c:formatCode>
                <c:ptCount val="8"/>
                <c:pt idx="0">
                  <c:v>0.74025974025974006</c:v>
                </c:pt>
                <c:pt idx="1">
                  <c:v>0.63720930232558137</c:v>
                </c:pt>
                <c:pt idx="2">
                  <c:v>1.2857142857142858</c:v>
                </c:pt>
                <c:pt idx="3">
                  <c:v>0.43617021276595741</c:v>
                </c:pt>
                <c:pt idx="4">
                  <c:v>0.70601851851851838</c:v>
                </c:pt>
                <c:pt idx="5">
                  <c:v>3.7190476190476187</c:v>
                </c:pt>
                <c:pt idx="6">
                  <c:v>0.52941176470588236</c:v>
                </c:pt>
                <c:pt idx="7">
                  <c:v>2.0625</c:v>
                </c:pt>
              </c:numCache>
            </c:numRef>
          </c:val>
          <c:extLst xmlns:c16r2="http://schemas.microsoft.com/office/drawing/2015/06/chart">
            <c:ext xmlns:c16="http://schemas.microsoft.com/office/drawing/2014/chart" uri="{C3380CC4-5D6E-409C-BE32-E72D297353CC}">
              <c16:uniqueId val="{00000001-5DDC-4B41-864E-C30672382BD7}"/>
            </c:ext>
          </c:extLst>
        </c:ser>
        <c:ser>
          <c:idx val="2"/>
          <c:order val="2"/>
          <c:tx>
            <c:v>Period 3</c:v>
          </c:tx>
          <c:spPr>
            <a:solidFill>
              <a:schemeClr val="accent3"/>
            </a:solidFill>
            <a:ln>
              <a:noFill/>
            </a:ln>
            <a:effectLst/>
          </c:spPr>
          <c:invertIfNegative val="0"/>
          <c:cat>
            <c:strRef>
              <c:f>'CLI Bird 3D'!$A$33:$A$40</c:f>
              <c:strCache>
                <c:ptCount val="8"/>
                <c:pt idx="0">
                  <c:v>A</c:v>
                </c:pt>
                <c:pt idx="1">
                  <c:v>B</c:v>
                </c:pt>
                <c:pt idx="2">
                  <c:v>C</c:v>
                </c:pt>
                <c:pt idx="3">
                  <c:v>D</c:v>
                </c:pt>
                <c:pt idx="4">
                  <c:v>E</c:v>
                </c:pt>
                <c:pt idx="5">
                  <c:v>F</c:v>
                </c:pt>
                <c:pt idx="6">
                  <c:v>G</c:v>
                </c:pt>
                <c:pt idx="7">
                  <c:v>H</c:v>
                </c:pt>
              </c:strCache>
            </c:strRef>
          </c:cat>
          <c:val>
            <c:numRef>
              <c:f>'CLI Bird 3D'!$D$33:$D$40</c:f>
              <c:numCache>
                <c:formatCode>General</c:formatCode>
                <c:ptCount val="8"/>
                <c:pt idx="0">
                  <c:v>0.96551724137931028</c:v>
                </c:pt>
                <c:pt idx="1">
                  <c:v>0.6068455134135059</c:v>
                </c:pt>
                <c:pt idx="2">
                  <c:v>1.5557692307692308</c:v>
                </c:pt>
                <c:pt idx="3">
                  <c:v>0.75714285714285712</c:v>
                </c:pt>
                <c:pt idx="4">
                  <c:v>0.47351524879614765</c:v>
                </c:pt>
                <c:pt idx="5">
                  <c:v>1.515873015873016</c:v>
                </c:pt>
                <c:pt idx="6">
                  <c:v>0.5</c:v>
                </c:pt>
                <c:pt idx="7">
                  <c:v>0.7539936102236422</c:v>
                </c:pt>
              </c:numCache>
            </c:numRef>
          </c:val>
          <c:extLst xmlns:c16r2="http://schemas.microsoft.com/office/drawing/2015/06/chart">
            <c:ext xmlns:c16="http://schemas.microsoft.com/office/drawing/2014/chart" uri="{C3380CC4-5D6E-409C-BE32-E72D297353CC}">
              <c16:uniqueId val="{00000002-5DDC-4B41-864E-C30672382BD7}"/>
            </c:ext>
          </c:extLst>
        </c:ser>
        <c:ser>
          <c:idx val="3"/>
          <c:order val="3"/>
          <c:tx>
            <c:v>Period 4</c:v>
          </c:tx>
          <c:spPr>
            <a:solidFill>
              <a:schemeClr val="accent4"/>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'CLI Bird 3D'!$A$33:$A$40</c:f>
              <c:strCache>
                <c:ptCount val="8"/>
                <c:pt idx="0">
                  <c:v>A</c:v>
                </c:pt>
                <c:pt idx="1">
                  <c:v>B</c:v>
                </c:pt>
                <c:pt idx="2">
                  <c:v>C</c:v>
                </c:pt>
                <c:pt idx="3">
                  <c:v>D</c:v>
                </c:pt>
                <c:pt idx="4">
                  <c:v>E</c:v>
                </c:pt>
                <c:pt idx="5">
                  <c:v>F</c:v>
                </c:pt>
                <c:pt idx="6">
                  <c:v>G</c:v>
                </c:pt>
                <c:pt idx="7">
                  <c:v>H</c:v>
                </c:pt>
              </c:strCache>
            </c:strRef>
          </c:cat>
          <c:val>
            <c:numRef>
              <c:f>'CLI Bird 3D'!$E$33:$E$40</c:f>
              <c:numCache>
                <c:formatCode>General</c:formatCode>
                <c:ptCount val="8"/>
                <c:pt idx="0">
                  <c:v>1.3142857142857143</c:v>
                </c:pt>
                <c:pt idx="1">
                  <c:v>0.3339973439575033</c:v>
                </c:pt>
                <c:pt idx="2">
                  <c:v>1.1207034372501998</c:v>
                </c:pt>
                <c:pt idx="3">
                  <c:v>1.015873015873016</c:v>
                </c:pt>
                <c:pt idx="4">
                  <c:v>0.45032130499258527</c:v>
                </c:pt>
                <c:pt idx="5">
                  <c:v>1.1585365853658538</c:v>
                </c:pt>
                <c:pt idx="6">
                  <c:v>0.5</c:v>
                </c:pt>
                <c:pt idx="7">
                  <c:v>1.0346907993966816</c:v>
                </c:pt>
              </c:numCache>
            </c:numRef>
          </c:val>
          <c:extLst xmlns:c16r2="http://schemas.microsoft.com/office/drawing/2015/06/chart">
            <c:ext xmlns:c16="http://schemas.microsoft.com/office/drawing/2014/chart" uri="{C3380CC4-5D6E-409C-BE32-E72D297353CC}">
              <c16:uniqueId val="{00000003-5DDC-4B41-864E-C30672382BD7}"/>
            </c:ext>
          </c:extLst>
        </c:ser>
        <c:dLbls>
          <c:showLegendKey val="0"/>
          <c:showVal val="0"/>
          <c:showCatName val="0"/>
          <c:showSerName val="0"/>
          <c:showPercent val="0"/>
          <c:showBubbleSize val="0"/>
        </c:dLbls>
        <c:gapWidth val="219"/>
        <c:overlap val="-27"/>
        <c:axId val="168972688"/>
        <c:axId val="168973248"/>
      </c:barChart>
      <c:lineChart>
        <c:grouping val="standard"/>
        <c:varyColors val="0"/>
        <c:ser>
          <c:idx val="4"/>
          <c:order val="4"/>
          <c:tx>
            <c:v>Median</c:v>
          </c:tx>
          <c:spPr>
            <a:ln w="28575" cap="rnd">
              <a:noFill/>
              <a:round/>
            </a:ln>
            <a:effectLst/>
          </c:spPr>
          <c:marker>
            <c:symbol val="circle"/>
            <c:size val="5"/>
            <c:spPr>
              <a:solidFill>
                <a:srgbClr val="FF0000"/>
              </a:solidFill>
              <a:ln w="31750">
                <a:noFill/>
              </a:ln>
              <a:effectLst/>
            </c:spPr>
          </c:marker>
          <c:cat>
            <c:strRef>
              <c:f>'CLI Bird 3D'!$A$33:$A$40</c:f>
              <c:strCache>
                <c:ptCount val="8"/>
                <c:pt idx="0">
                  <c:v>A</c:v>
                </c:pt>
                <c:pt idx="1">
                  <c:v>B</c:v>
                </c:pt>
                <c:pt idx="2">
                  <c:v>C</c:v>
                </c:pt>
                <c:pt idx="3">
                  <c:v>D</c:v>
                </c:pt>
                <c:pt idx="4">
                  <c:v>E</c:v>
                </c:pt>
                <c:pt idx="5">
                  <c:v>F</c:v>
                </c:pt>
                <c:pt idx="6">
                  <c:v>G</c:v>
                </c:pt>
                <c:pt idx="7">
                  <c:v>H</c:v>
                </c:pt>
              </c:strCache>
            </c:strRef>
          </c:cat>
          <c:val>
            <c:numRef>
              <c:f>'CLI Bird 3D'!$F$33:$F$40</c:f>
              <c:numCache>
                <c:formatCode>General</c:formatCode>
                <c:ptCount val="8"/>
                <c:pt idx="0">
                  <c:v>0.86612678509230223</c:v>
                </c:pt>
                <c:pt idx="1">
                  <c:v>0.51960766520802348</c:v>
                </c:pt>
                <c:pt idx="2">
                  <c:v>1.2958179769185878</c:v>
                </c:pt>
                <c:pt idx="3">
                  <c:v>0.83426583090837325</c:v>
                </c:pt>
                <c:pt idx="4">
                  <c:v>0.55787486776848805</c:v>
                </c:pt>
                <c:pt idx="5">
                  <c:v>3.5983643050716219</c:v>
                </c:pt>
                <c:pt idx="6">
                  <c:v>0.49901960784313726</c:v>
                </c:pt>
                <c:pt idx="7">
                  <c:v>1.1206908392471862</c:v>
                </c:pt>
              </c:numCache>
            </c:numRef>
          </c:val>
          <c:smooth val="0"/>
          <c:extLst xmlns:c16r2="http://schemas.microsoft.com/office/drawing/2015/06/chart">
            <c:ext xmlns:c16="http://schemas.microsoft.com/office/drawing/2014/chart" uri="{C3380CC4-5D6E-409C-BE32-E72D297353CC}">
              <c16:uniqueId val="{00000004-5DDC-4B41-864E-C30672382BD7}"/>
            </c:ext>
          </c:extLst>
        </c:ser>
        <c:ser>
          <c:idx val="5"/>
          <c:order val="5"/>
          <c:tx>
            <c:v>Average</c:v>
          </c:tx>
          <c:spPr>
            <a:ln w="9525" cap="rnd">
              <a:solidFill>
                <a:schemeClr val="accent6"/>
              </a:solidFill>
              <a:prstDash val="sysDash"/>
              <a:round/>
            </a:ln>
            <a:effectLst/>
          </c:spPr>
          <c:marker>
            <c:symbol val="none"/>
          </c:marker>
          <c:errBars>
            <c:errDir val="y"/>
            <c:errBarType val="both"/>
            <c:errValType val="stdErr"/>
            <c:noEndCap val="0"/>
            <c:spPr>
              <a:noFill/>
              <a:ln w="9525" cap="flat" cmpd="sng" algn="ctr">
                <a:solidFill>
                  <a:schemeClr val="tx1">
                    <a:lumMod val="65000"/>
                    <a:lumOff val="35000"/>
                  </a:schemeClr>
                </a:solidFill>
                <a:round/>
              </a:ln>
              <a:effectLst/>
            </c:spPr>
          </c:errBars>
          <c:cat>
            <c:strRef>
              <c:f>'CLI Bird 3D'!$A$33:$A$40</c:f>
              <c:strCache>
                <c:ptCount val="8"/>
                <c:pt idx="0">
                  <c:v>A</c:v>
                </c:pt>
                <c:pt idx="1">
                  <c:v>B</c:v>
                </c:pt>
                <c:pt idx="2">
                  <c:v>C</c:v>
                </c:pt>
                <c:pt idx="3">
                  <c:v>D</c:v>
                </c:pt>
                <c:pt idx="4">
                  <c:v>E</c:v>
                </c:pt>
                <c:pt idx="5">
                  <c:v>F</c:v>
                </c:pt>
                <c:pt idx="6">
                  <c:v>G</c:v>
                </c:pt>
                <c:pt idx="7">
                  <c:v>H</c:v>
                </c:pt>
              </c:strCache>
            </c:strRef>
          </c:cat>
          <c:val>
            <c:numRef>
              <c:f>'CLI Bird 3D'!$G$33:$G$40</c:f>
              <c:numCache>
                <c:formatCode>General</c:formatCode>
                <c:ptCount val="8"/>
                <c:pt idx="0">
                  <c:v>1.1614709847572151</c:v>
                </c:pt>
                <c:pt idx="1">
                  <c:v>1.1614709847572151</c:v>
                </c:pt>
                <c:pt idx="2">
                  <c:v>1.1614709847572151</c:v>
                </c:pt>
                <c:pt idx="3">
                  <c:v>1.1614709847572151</c:v>
                </c:pt>
                <c:pt idx="4">
                  <c:v>1.1614709847572151</c:v>
                </c:pt>
                <c:pt idx="5">
                  <c:v>1.1614709847572151</c:v>
                </c:pt>
                <c:pt idx="6">
                  <c:v>1.1614709847572151</c:v>
                </c:pt>
                <c:pt idx="7">
                  <c:v>1.1614709847572151</c:v>
                </c:pt>
              </c:numCache>
            </c:numRef>
          </c:val>
          <c:smooth val="0"/>
          <c:extLst xmlns:c16r2="http://schemas.microsoft.com/office/drawing/2015/06/chart">
            <c:ext xmlns:c16="http://schemas.microsoft.com/office/drawing/2014/chart" uri="{C3380CC4-5D6E-409C-BE32-E72D297353CC}">
              <c16:uniqueId val="{00000005-5DDC-4B41-864E-C30672382BD7}"/>
            </c:ext>
          </c:extLst>
        </c:ser>
        <c:ser>
          <c:idx val="6"/>
          <c:order val="6"/>
          <c:tx>
            <c:v>Upper Limit</c:v>
          </c:tx>
          <c:spPr>
            <a:ln w="9525" cap="rnd">
              <a:solidFill>
                <a:schemeClr val="accent1">
                  <a:lumMod val="60000"/>
                </a:schemeClr>
              </a:solidFill>
              <a:prstDash val="sysDash"/>
              <a:round/>
            </a:ln>
            <a:effectLst/>
          </c:spPr>
          <c:marker>
            <c:symbol val="none"/>
          </c:marker>
          <c:cat>
            <c:strRef>
              <c:f>'CLI Bird 3D'!$A$33:$A$40</c:f>
              <c:strCache>
                <c:ptCount val="8"/>
                <c:pt idx="0">
                  <c:v>A</c:v>
                </c:pt>
                <c:pt idx="1">
                  <c:v>B</c:v>
                </c:pt>
                <c:pt idx="2">
                  <c:v>C</c:v>
                </c:pt>
                <c:pt idx="3">
                  <c:v>D</c:v>
                </c:pt>
                <c:pt idx="4">
                  <c:v>E</c:v>
                </c:pt>
                <c:pt idx="5">
                  <c:v>F</c:v>
                </c:pt>
                <c:pt idx="6">
                  <c:v>G</c:v>
                </c:pt>
                <c:pt idx="7">
                  <c:v>H</c:v>
                </c:pt>
              </c:strCache>
            </c:strRef>
          </c:cat>
          <c:val>
            <c:numRef>
              <c:f>'CLI Bird 3D'!$H$33:$H$40</c:f>
              <c:numCache>
                <c:formatCode>General</c:formatCode>
                <c:ptCount val="8"/>
                <c:pt idx="0">
                  <c:v>1.9637686024957683</c:v>
                </c:pt>
                <c:pt idx="1">
                  <c:v>1.9637686024957683</c:v>
                </c:pt>
                <c:pt idx="2">
                  <c:v>1.9637686024957683</c:v>
                </c:pt>
                <c:pt idx="3">
                  <c:v>1.9637686024957683</c:v>
                </c:pt>
                <c:pt idx="4">
                  <c:v>1.9637686024957683</c:v>
                </c:pt>
                <c:pt idx="5">
                  <c:v>1.9637686024957683</c:v>
                </c:pt>
                <c:pt idx="6">
                  <c:v>1.9637686024957683</c:v>
                </c:pt>
                <c:pt idx="7">
                  <c:v>1.9637686024957683</c:v>
                </c:pt>
              </c:numCache>
            </c:numRef>
          </c:val>
          <c:smooth val="0"/>
          <c:extLst xmlns:c16r2="http://schemas.microsoft.com/office/drawing/2015/06/chart">
            <c:ext xmlns:c16="http://schemas.microsoft.com/office/drawing/2014/chart" uri="{C3380CC4-5D6E-409C-BE32-E72D297353CC}">
              <c16:uniqueId val="{00000006-5DDC-4B41-864E-C30672382BD7}"/>
            </c:ext>
          </c:extLst>
        </c:ser>
        <c:ser>
          <c:idx val="7"/>
          <c:order val="7"/>
          <c:tx>
            <c:v>Lower Limit</c:v>
          </c:tx>
          <c:spPr>
            <a:ln w="9525" cap="rnd">
              <a:solidFill>
                <a:schemeClr val="accent2">
                  <a:lumMod val="60000"/>
                </a:schemeClr>
              </a:solidFill>
              <a:prstDash val="sysDash"/>
              <a:round/>
            </a:ln>
            <a:effectLst/>
          </c:spPr>
          <c:marker>
            <c:symbol val="none"/>
          </c:marker>
          <c:errBars>
            <c:errDir val="y"/>
            <c:errBarType val="both"/>
            <c:errValType val="stdErr"/>
            <c:noEndCap val="0"/>
            <c:spPr>
              <a:noFill/>
              <a:ln w="9525" cap="flat" cmpd="sng" algn="ctr">
                <a:solidFill>
                  <a:schemeClr val="tx1">
                    <a:lumMod val="65000"/>
                    <a:lumOff val="35000"/>
                  </a:schemeClr>
                </a:solidFill>
                <a:round/>
              </a:ln>
              <a:effectLst/>
            </c:spPr>
          </c:errBars>
          <c:cat>
            <c:strRef>
              <c:f>'CLI Bird 3D'!$A$33:$A$40</c:f>
              <c:strCache>
                <c:ptCount val="8"/>
                <c:pt idx="0">
                  <c:v>A</c:v>
                </c:pt>
                <c:pt idx="1">
                  <c:v>B</c:v>
                </c:pt>
                <c:pt idx="2">
                  <c:v>C</c:v>
                </c:pt>
                <c:pt idx="3">
                  <c:v>D</c:v>
                </c:pt>
                <c:pt idx="4">
                  <c:v>E</c:v>
                </c:pt>
                <c:pt idx="5">
                  <c:v>F</c:v>
                </c:pt>
                <c:pt idx="6">
                  <c:v>G</c:v>
                </c:pt>
                <c:pt idx="7">
                  <c:v>H</c:v>
                </c:pt>
              </c:strCache>
            </c:strRef>
          </c:cat>
          <c:val>
            <c:numRef>
              <c:f>'CLI Bird 3D'!$I$33:$I$40</c:f>
              <c:numCache>
                <c:formatCode>General</c:formatCode>
                <c:ptCount val="8"/>
                <c:pt idx="0">
                  <c:v>0.35917336701866198</c:v>
                </c:pt>
                <c:pt idx="1">
                  <c:v>0.35917336701866198</c:v>
                </c:pt>
                <c:pt idx="2">
                  <c:v>0.35917336701866198</c:v>
                </c:pt>
                <c:pt idx="3">
                  <c:v>0.35917336701866198</c:v>
                </c:pt>
                <c:pt idx="4">
                  <c:v>0.35917336701866198</c:v>
                </c:pt>
                <c:pt idx="5">
                  <c:v>0.35917336701866198</c:v>
                </c:pt>
                <c:pt idx="6">
                  <c:v>0.35917336701866198</c:v>
                </c:pt>
                <c:pt idx="7">
                  <c:v>0.35917336701866198</c:v>
                </c:pt>
              </c:numCache>
            </c:numRef>
          </c:val>
          <c:smooth val="0"/>
          <c:extLst xmlns:c16r2="http://schemas.microsoft.com/office/drawing/2015/06/chart">
            <c:ext xmlns:c16="http://schemas.microsoft.com/office/drawing/2014/chart" uri="{C3380CC4-5D6E-409C-BE32-E72D297353CC}">
              <c16:uniqueId val="{00000007-5DDC-4B41-864E-C30672382BD7}"/>
            </c:ext>
          </c:extLst>
        </c:ser>
        <c:dLbls>
          <c:showLegendKey val="0"/>
          <c:showVal val="0"/>
          <c:showCatName val="0"/>
          <c:showSerName val="0"/>
          <c:showPercent val="0"/>
          <c:showBubbleSize val="0"/>
        </c:dLbls>
        <c:marker val="1"/>
        <c:smooth val="0"/>
        <c:axId val="168972688"/>
        <c:axId val="168973248"/>
      </c:lineChart>
      <c:catAx>
        <c:axId val="16897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8973248"/>
        <c:crosses val="autoZero"/>
        <c:auto val="1"/>
        <c:lblAlgn val="ctr"/>
        <c:lblOffset val="100"/>
        <c:noMultiLvlLbl val="0"/>
      </c:catAx>
      <c:valAx>
        <c:axId val="16897324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8972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203446401850257E-2"/>
          <c:y val="3.3703557788091233E-2"/>
          <c:w val="0.94943070345012415"/>
          <c:h val="0.87744160804330473"/>
        </c:manualLayout>
      </c:layout>
      <c:scatterChart>
        <c:scatterStyle val="lineMarker"/>
        <c:varyColors val="0"/>
        <c:ser>
          <c:idx val="0"/>
          <c:order val="0"/>
          <c:tx>
            <c:strRef>
              <c:f>'MentalLoadResults_061116 HV (2)'!$E$1</c:f>
              <c:strCache>
                <c:ptCount val="1"/>
                <c:pt idx="0">
                  <c:v>Trump </c:v>
                </c:pt>
              </c:strCache>
            </c:strRef>
          </c:tx>
          <c:spPr>
            <a:ln w="76200" cap="rnd">
              <a:solidFill>
                <a:srgbClr val="FF0000"/>
              </a:solidFill>
              <a:round/>
            </a:ln>
            <a:effectLst/>
          </c:spPr>
          <c:marker>
            <c:symbol val="none"/>
          </c:marker>
          <c:xVal>
            <c:numRef>
              <c:f>'MentalLoadResults_061116 HV (2)'!$A$2:$A$63</c:f>
              <c:numCache>
                <c:formatCode>0.00</c:formatCode>
                <c:ptCount val="62"/>
                <c:pt idx="0">
                  <c:v>0</c:v>
                </c:pt>
                <c:pt idx="1">
                  <c:v>10.324446999999999</c:v>
                </c:pt>
                <c:pt idx="2">
                  <c:v>13</c:v>
                </c:pt>
                <c:pt idx="3">
                  <c:v>20.483029999999999</c:v>
                </c:pt>
                <c:pt idx="4">
                  <c:v>30.773481</c:v>
                </c:pt>
                <c:pt idx="5">
                  <c:v>40.903939000000001</c:v>
                </c:pt>
                <c:pt idx="6">
                  <c:v>46</c:v>
                </c:pt>
                <c:pt idx="7">
                  <c:v>51.136522999999997</c:v>
                </c:pt>
                <c:pt idx="8">
                  <c:v>61.332974999999998</c:v>
                </c:pt>
                <c:pt idx="9">
                  <c:v>71.459430999999995</c:v>
                </c:pt>
                <c:pt idx="10">
                  <c:v>81.750005999999999</c:v>
                </c:pt>
                <c:pt idx="11">
                  <c:v>92.148583000000002</c:v>
                </c:pt>
                <c:pt idx="12">
                  <c:v>102.30706000000001</c:v>
                </c:pt>
                <c:pt idx="13">
                  <c:v>107</c:v>
                </c:pt>
                <c:pt idx="14">
                  <c:v>107.01</c:v>
                </c:pt>
                <c:pt idx="15">
                  <c:v>112.73779999999999</c:v>
                </c:pt>
                <c:pt idx="16">
                  <c:v>122.88206</c:v>
                </c:pt>
                <c:pt idx="17">
                  <c:v>133.13864000000001</c:v>
                </c:pt>
                <c:pt idx="18">
                  <c:v>143.30509000000001</c:v>
                </c:pt>
                <c:pt idx="19">
                  <c:v>153.60955000000001</c:v>
                </c:pt>
                <c:pt idx="20">
                  <c:v>164.09424000000001</c:v>
                </c:pt>
                <c:pt idx="21">
                  <c:v>174.36272</c:v>
                </c:pt>
                <c:pt idx="22">
                  <c:v>176</c:v>
                </c:pt>
                <c:pt idx="23">
                  <c:v>184.77925999999999</c:v>
                </c:pt>
                <c:pt idx="24">
                  <c:v>188</c:v>
                </c:pt>
                <c:pt idx="25">
                  <c:v>188.01</c:v>
                </c:pt>
                <c:pt idx="26">
                  <c:v>194.95384000000001</c:v>
                </c:pt>
                <c:pt idx="27">
                  <c:v>205.17229</c:v>
                </c:pt>
                <c:pt idx="28">
                  <c:v>215.60086000000001</c:v>
                </c:pt>
                <c:pt idx="29">
                  <c:v>225.82744</c:v>
                </c:pt>
                <c:pt idx="30">
                  <c:v>236</c:v>
                </c:pt>
                <c:pt idx="31">
                  <c:v>236.26609999999999</c:v>
                </c:pt>
                <c:pt idx="32">
                  <c:v>246.40647000000001</c:v>
                </c:pt>
                <c:pt idx="33">
                  <c:v>256.70891999999998</c:v>
                </c:pt>
                <c:pt idx="34">
                  <c:v>267.88783000000001</c:v>
                </c:pt>
                <c:pt idx="35">
                  <c:v>278.10640999999998</c:v>
                </c:pt>
                <c:pt idx="36">
                  <c:v>280</c:v>
                </c:pt>
                <c:pt idx="37">
                  <c:v>280.01</c:v>
                </c:pt>
                <c:pt idx="38">
                  <c:v>288.43097999999998</c:v>
                </c:pt>
                <c:pt idx="39">
                  <c:v>291</c:v>
                </c:pt>
                <c:pt idx="40">
                  <c:v>289.01</c:v>
                </c:pt>
                <c:pt idx="41">
                  <c:v>298.56743999999998</c:v>
                </c:pt>
                <c:pt idx="42">
                  <c:v>308.80989</c:v>
                </c:pt>
                <c:pt idx="43">
                  <c:v>319.16446000000002</c:v>
                </c:pt>
                <c:pt idx="44">
                  <c:v>329.37491999999997</c:v>
                </c:pt>
                <c:pt idx="45">
                  <c:v>333</c:v>
                </c:pt>
                <c:pt idx="46">
                  <c:v>333.01</c:v>
                </c:pt>
                <c:pt idx="47">
                  <c:v>339.56549999999999</c:v>
                </c:pt>
                <c:pt idx="48">
                  <c:v>347</c:v>
                </c:pt>
                <c:pt idx="49">
                  <c:v>347.01</c:v>
                </c:pt>
                <c:pt idx="50">
                  <c:v>350.08407</c:v>
                </c:pt>
                <c:pt idx="51">
                  <c:v>358</c:v>
                </c:pt>
                <c:pt idx="52">
                  <c:v>358.01</c:v>
                </c:pt>
                <c:pt idx="53">
                  <c:v>360.27852000000001</c:v>
                </c:pt>
                <c:pt idx="54">
                  <c:v>370.48113999999998</c:v>
                </c:pt>
                <c:pt idx="55">
                  <c:v>380.82967000000002</c:v>
                </c:pt>
                <c:pt idx="56">
                  <c:v>391.02417000000003</c:v>
                </c:pt>
                <c:pt idx="57">
                  <c:v>401.3707</c:v>
                </c:pt>
                <c:pt idx="58">
                  <c:v>403</c:v>
                </c:pt>
                <c:pt idx="59">
                  <c:v>403.01</c:v>
                </c:pt>
                <c:pt idx="60">
                  <c:v>411.55318999999997</c:v>
                </c:pt>
                <c:pt idx="61">
                  <c:v>421.79361</c:v>
                </c:pt>
              </c:numCache>
            </c:numRef>
          </c:xVal>
          <c:yVal>
            <c:numRef>
              <c:f>'MentalLoadResults_061116 HV (2)'!$E$2:$E$63</c:f>
              <c:numCache>
                <c:formatCode>General</c:formatCode>
                <c:ptCount val="62"/>
                <c:pt idx="2" formatCode="0.00">
                  <c:v>-2</c:v>
                </c:pt>
                <c:pt idx="3" formatCode="0.00">
                  <c:v>-2</c:v>
                </c:pt>
                <c:pt idx="4" formatCode="0.00">
                  <c:v>-2</c:v>
                </c:pt>
                <c:pt idx="5" formatCode="0.00">
                  <c:v>-2</c:v>
                </c:pt>
                <c:pt idx="14" formatCode="0.00">
                  <c:v>-2</c:v>
                </c:pt>
                <c:pt idx="15" formatCode="0.00">
                  <c:v>-2</c:v>
                </c:pt>
                <c:pt idx="16" formatCode="0.00">
                  <c:v>-2</c:v>
                </c:pt>
                <c:pt idx="17" formatCode="0.00">
                  <c:v>-2</c:v>
                </c:pt>
                <c:pt idx="18" formatCode="0.00">
                  <c:v>-2</c:v>
                </c:pt>
                <c:pt idx="19" formatCode="0.00">
                  <c:v>-2</c:v>
                </c:pt>
                <c:pt idx="20" formatCode="0.00">
                  <c:v>-2</c:v>
                </c:pt>
                <c:pt idx="21" formatCode="0.00">
                  <c:v>-2</c:v>
                </c:pt>
                <c:pt idx="25" formatCode="0.00">
                  <c:v>-2</c:v>
                </c:pt>
                <c:pt idx="26" formatCode="0.00">
                  <c:v>-2</c:v>
                </c:pt>
                <c:pt idx="27" formatCode="0.00">
                  <c:v>-2</c:v>
                </c:pt>
                <c:pt idx="28" formatCode="0.00">
                  <c:v>-2</c:v>
                </c:pt>
                <c:pt idx="29" formatCode="0.00">
                  <c:v>-2</c:v>
                </c:pt>
                <c:pt idx="46">
                  <c:v>-2</c:v>
                </c:pt>
                <c:pt idx="47" formatCode="0.00">
                  <c:v>-2</c:v>
                </c:pt>
                <c:pt idx="48" formatCode="0.00">
                  <c:v>-2</c:v>
                </c:pt>
                <c:pt idx="52">
                  <c:v>-2</c:v>
                </c:pt>
                <c:pt idx="53" formatCode="0.00">
                  <c:v>-2</c:v>
                </c:pt>
                <c:pt idx="54" formatCode="0.00">
                  <c:v>-2</c:v>
                </c:pt>
                <c:pt idx="55" formatCode="0.00">
                  <c:v>-2</c:v>
                </c:pt>
                <c:pt idx="56" formatCode="0.00">
                  <c:v>-2</c:v>
                </c:pt>
                <c:pt idx="57" formatCode="0.00">
                  <c:v>-2</c:v>
                </c:pt>
                <c:pt idx="58" formatCode="0.00">
                  <c:v>-2</c:v>
                </c:pt>
              </c:numCache>
            </c:numRef>
          </c:yVal>
          <c:smooth val="0"/>
          <c:extLst xmlns:c16r2="http://schemas.microsoft.com/office/drawing/2015/06/chart">
            <c:ext xmlns:c16="http://schemas.microsoft.com/office/drawing/2014/chart" uri="{C3380CC4-5D6E-409C-BE32-E72D297353CC}">
              <c16:uniqueId val="{00000000-3DC0-4290-BC38-5F7A97DF4C90}"/>
            </c:ext>
          </c:extLst>
        </c:ser>
        <c:ser>
          <c:idx val="1"/>
          <c:order val="1"/>
          <c:tx>
            <c:strRef>
              <c:f>'MentalLoadResults_061116 HV (2)'!$F$1</c:f>
              <c:strCache>
                <c:ptCount val="1"/>
                <c:pt idx="0">
                  <c:v>Hillary </c:v>
                </c:pt>
              </c:strCache>
            </c:strRef>
          </c:tx>
          <c:spPr>
            <a:ln w="76200" cap="rnd">
              <a:solidFill>
                <a:srgbClr val="0070C0"/>
              </a:solidFill>
              <a:round/>
            </a:ln>
            <a:effectLst/>
          </c:spPr>
          <c:marker>
            <c:symbol val="none"/>
          </c:marker>
          <c:xVal>
            <c:numRef>
              <c:f>'MentalLoadResults_061116 HV (2)'!$A$2:$A$63</c:f>
              <c:numCache>
                <c:formatCode>0.00</c:formatCode>
                <c:ptCount val="62"/>
                <c:pt idx="0">
                  <c:v>0</c:v>
                </c:pt>
                <c:pt idx="1">
                  <c:v>10.324446999999999</c:v>
                </c:pt>
                <c:pt idx="2">
                  <c:v>13</c:v>
                </c:pt>
                <c:pt idx="3">
                  <c:v>20.483029999999999</c:v>
                </c:pt>
                <c:pt idx="4">
                  <c:v>30.773481</c:v>
                </c:pt>
                <c:pt idx="5">
                  <c:v>40.903939000000001</c:v>
                </c:pt>
                <c:pt idx="6">
                  <c:v>46</c:v>
                </c:pt>
                <c:pt idx="7">
                  <c:v>51.136522999999997</c:v>
                </c:pt>
                <c:pt idx="8">
                  <c:v>61.332974999999998</c:v>
                </c:pt>
                <c:pt idx="9">
                  <c:v>71.459430999999995</c:v>
                </c:pt>
                <c:pt idx="10">
                  <c:v>81.750005999999999</c:v>
                </c:pt>
                <c:pt idx="11">
                  <c:v>92.148583000000002</c:v>
                </c:pt>
                <c:pt idx="12">
                  <c:v>102.30706000000001</c:v>
                </c:pt>
                <c:pt idx="13">
                  <c:v>107</c:v>
                </c:pt>
                <c:pt idx="14">
                  <c:v>107.01</c:v>
                </c:pt>
                <c:pt idx="15">
                  <c:v>112.73779999999999</c:v>
                </c:pt>
                <c:pt idx="16">
                  <c:v>122.88206</c:v>
                </c:pt>
                <c:pt idx="17">
                  <c:v>133.13864000000001</c:v>
                </c:pt>
                <c:pt idx="18">
                  <c:v>143.30509000000001</c:v>
                </c:pt>
                <c:pt idx="19">
                  <c:v>153.60955000000001</c:v>
                </c:pt>
                <c:pt idx="20">
                  <c:v>164.09424000000001</c:v>
                </c:pt>
                <c:pt idx="21">
                  <c:v>174.36272</c:v>
                </c:pt>
                <c:pt idx="22">
                  <c:v>176</c:v>
                </c:pt>
                <c:pt idx="23">
                  <c:v>184.77925999999999</c:v>
                </c:pt>
                <c:pt idx="24">
                  <c:v>188</c:v>
                </c:pt>
                <c:pt idx="25">
                  <c:v>188.01</c:v>
                </c:pt>
                <c:pt idx="26">
                  <c:v>194.95384000000001</c:v>
                </c:pt>
                <c:pt idx="27">
                  <c:v>205.17229</c:v>
                </c:pt>
                <c:pt idx="28">
                  <c:v>215.60086000000001</c:v>
                </c:pt>
                <c:pt idx="29">
                  <c:v>225.82744</c:v>
                </c:pt>
                <c:pt idx="30">
                  <c:v>236</c:v>
                </c:pt>
                <c:pt idx="31">
                  <c:v>236.26609999999999</c:v>
                </c:pt>
                <c:pt idx="32">
                  <c:v>246.40647000000001</c:v>
                </c:pt>
                <c:pt idx="33">
                  <c:v>256.70891999999998</c:v>
                </c:pt>
                <c:pt idx="34">
                  <c:v>267.88783000000001</c:v>
                </c:pt>
                <c:pt idx="35">
                  <c:v>278.10640999999998</c:v>
                </c:pt>
                <c:pt idx="36">
                  <c:v>280</c:v>
                </c:pt>
                <c:pt idx="37">
                  <c:v>280.01</c:v>
                </c:pt>
                <c:pt idx="38">
                  <c:v>288.43097999999998</c:v>
                </c:pt>
                <c:pt idx="39">
                  <c:v>291</c:v>
                </c:pt>
                <c:pt idx="40">
                  <c:v>289.01</c:v>
                </c:pt>
                <c:pt idx="41">
                  <c:v>298.56743999999998</c:v>
                </c:pt>
                <c:pt idx="42">
                  <c:v>308.80989</c:v>
                </c:pt>
                <c:pt idx="43">
                  <c:v>319.16446000000002</c:v>
                </c:pt>
                <c:pt idx="44">
                  <c:v>329.37491999999997</c:v>
                </c:pt>
                <c:pt idx="45">
                  <c:v>333</c:v>
                </c:pt>
                <c:pt idx="46">
                  <c:v>333.01</c:v>
                </c:pt>
                <c:pt idx="47">
                  <c:v>339.56549999999999</c:v>
                </c:pt>
                <c:pt idx="48">
                  <c:v>347</c:v>
                </c:pt>
                <c:pt idx="49">
                  <c:v>347.01</c:v>
                </c:pt>
                <c:pt idx="50">
                  <c:v>350.08407</c:v>
                </c:pt>
                <c:pt idx="51">
                  <c:v>358</c:v>
                </c:pt>
                <c:pt idx="52">
                  <c:v>358.01</c:v>
                </c:pt>
                <c:pt idx="53">
                  <c:v>360.27852000000001</c:v>
                </c:pt>
                <c:pt idx="54">
                  <c:v>370.48113999999998</c:v>
                </c:pt>
                <c:pt idx="55">
                  <c:v>380.82967000000002</c:v>
                </c:pt>
                <c:pt idx="56">
                  <c:v>391.02417000000003</c:v>
                </c:pt>
                <c:pt idx="57">
                  <c:v>401.3707</c:v>
                </c:pt>
                <c:pt idx="58">
                  <c:v>403</c:v>
                </c:pt>
                <c:pt idx="59">
                  <c:v>403.01</c:v>
                </c:pt>
                <c:pt idx="60">
                  <c:v>411.55318999999997</c:v>
                </c:pt>
                <c:pt idx="61">
                  <c:v>421.79361</c:v>
                </c:pt>
              </c:numCache>
            </c:numRef>
          </c:xVal>
          <c:yVal>
            <c:numRef>
              <c:f>'MentalLoadResults_061116 HV (2)'!$F$2:$F$63</c:f>
              <c:numCache>
                <c:formatCode>General</c:formatCode>
                <c:ptCount val="62"/>
                <c:pt idx="6" formatCode="0.00">
                  <c:v>-2</c:v>
                </c:pt>
                <c:pt idx="7" formatCode="0.00">
                  <c:v>-2</c:v>
                </c:pt>
                <c:pt idx="8" formatCode="0.00">
                  <c:v>-2</c:v>
                </c:pt>
                <c:pt idx="9" formatCode="0.00">
                  <c:v>-2</c:v>
                </c:pt>
                <c:pt idx="10" formatCode="0.00">
                  <c:v>-2</c:v>
                </c:pt>
                <c:pt idx="30" formatCode="0.00">
                  <c:v>-2</c:v>
                </c:pt>
                <c:pt idx="31" formatCode="0.00">
                  <c:v>-2</c:v>
                </c:pt>
                <c:pt idx="32" formatCode="0.00">
                  <c:v>-2</c:v>
                </c:pt>
                <c:pt idx="33" formatCode="0.00">
                  <c:v>-2</c:v>
                </c:pt>
                <c:pt idx="34" formatCode="0.00">
                  <c:v>-2</c:v>
                </c:pt>
                <c:pt idx="35" formatCode="0.00">
                  <c:v>-2</c:v>
                </c:pt>
                <c:pt idx="36" formatCode="0.00">
                  <c:v>-2</c:v>
                </c:pt>
                <c:pt idx="40">
                  <c:v>-2</c:v>
                </c:pt>
                <c:pt idx="41">
                  <c:v>-2</c:v>
                </c:pt>
                <c:pt idx="42">
                  <c:v>-2</c:v>
                </c:pt>
                <c:pt idx="43">
                  <c:v>-2</c:v>
                </c:pt>
                <c:pt idx="44">
                  <c:v>-2</c:v>
                </c:pt>
                <c:pt idx="45">
                  <c:v>-2</c:v>
                </c:pt>
                <c:pt idx="59">
                  <c:v>-2</c:v>
                </c:pt>
                <c:pt idx="60">
                  <c:v>-2</c:v>
                </c:pt>
                <c:pt idx="61">
                  <c:v>-2</c:v>
                </c:pt>
              </c:numCache>
            </c:numRef>
          </c:yVal>
          <c:smooth val="0"/>
          <c:extLst xmlns:c16r2="http://schemas.microsoft.com/office/drawing/2015/06/chart">
            <c:ext xmlns:c16="http://schemas.microsoft.com/office/drawing/2014/chart" uri="{C3380CC4-5D6E-409C-BE32-E72D297353CC}">
              <c16:uniqueId val="{00000001-3DC0-4290-BC38-5F7A97DF4C90}"/>
            </c:ext>
          </c:extLst>
        </c:ser>
        <c:ser>
          <c:idx val="2"/>
          <c:order val="2"/>
          <c:tx>
            <c:strRef>
              <c:f>'MentalLoadResults_061116 HV (2)'!$G$1</c:f>
              <c:strCache>
                <c:ptCount val="1"/>
                <c:pt idx="0">
                  <c:v>Questions </c:v>
                </c:pt>
              </c:strCache>
            </c:strRef>
          </c:tx>
          <c:spPr>
            <a:ln w="76200" cap="rnd">
              <a:solidFill>
                <a:srgbClr val="92D050"/>
              </a:solidFill>
              <a:round/>
            </a:ln>
            <a:effectLst/>
          </c:spPr>
          <c:marker>
            <c:symbol val="none"/>
          </c:marker>
          <c:xVal>
            <c:numRef>
              <c:f>'MentalLoadResults_061116 HV (2)'!$A$2:$A$63</c:f>
              <c:numCache>
                <c:formatCode>0.00</c:formatCode>
                <c:ptCount val="62"/>
                <c:pt idx="0">
                  <c:v>0</c:v>
                </c:pt>
                <c:pt idx="1">
                  <c:v>10.324446999999999</c:v>
                </c:pt>
                <c:pt idx="2">
                  <c:v>13</c:v>
                </c:pt>
                <c:pt idx="3">
                  <c:v>20.483029999999999</c:v>
                </c:pt>
                <c:pt idx="4">
                  <c:v>30.773481</c:v>
                </c:pt>
                <c:pt idx="5">
                  <c:v>40.903939000000001</c:v>
                </c:pt>
                <c:pt idx="6">
                  <c:v>46</c:v>
                </c:pt>
                <c:pt idx="7">
                  <c:v>51.136522999999997</c:v>
                </c:pt>
                <c:pt idx="8">
                  <c:v>61.332974999999998</c:v>
                </c:pt>
                <c:pt idx="9">
                  <c:v>71.459430999999995</c:v>
                </c:pt>
                <c:pt idx="10">
                  <c:v>81.750005999999999</c:v>
                </c:pt>
                <c:pt idx="11">
                  <c:v>92.148583000000002</c:v>
                </c:pt>
                <c:pt idx="12">
                  <c:v>102.30706000000001</c:v>
                </c:pt>
                <c:pt idx="13">
                  <c:v>107</c:v>
                </c:pt>
                <c:pt idx="14">
                  <c:v>107.01</c:v>
                </c:pt>
                <c:pt idx="15">
                  <c:v>112.73779999999999</c:v>
                </c:pt>
                <c:pt idx="16">
                  <c:v>122.88206</c:v>
                </c:pt>
                <c:pt idx="17">
                  <c:v>133.13864000000001</c:v>
                </c:pt>
                <c:pt idx="18">
                  <c:v>143.30509000000001</c:v>
                </c:pt>
                <c:pt idx="19">
                  <c:v>153.60955000000001</c:v>
                </c:pt>
                <c:pt idx="20">
                  <c:v>164.09424000000001</c:v>
                </c:pt>
                <c:pt idx="21">
                  <c:v>174.36272</c:v>
                </c:pt>
                <c:pt idx="22">
                  <c:v>176</c:v>
                </c:pt>
                <c:pt idx="23">
                  <c:v>184.77925999999999</c:v>
                </c:pt>
                <c:pt idx="24">
                  <c:v>188</c:v>
                </c:pt>
                <c:pt idx="25">
                  <c:v>188.01</c:v>
                </c:pt>
                <c:pt idx="26">
                  <c:v>194.95384000000001</c:v>
                </c:pt>
                <c:pt idx="27">
                  <c:v>205.17229</c:v>
                </c:pt>
                <c:pt idx="28">
                  <c:v>215.60086000000001</c:v>
                </c:pt>
                <c:pt idx="29">
                  <c:v>225.82744</c:v>
                </c:pt>
                <c:pt idx="30">
                  <c:v>236</c:v>
                </c:pt>
                <c:pt idx="31">
                  <c:v>236.26609999999999</c:v>
                </c:pt>
                <c:pt idx="32">
                  <c:v>246.40647000000001</c:v>
                </c:pt>
                <c:pt idx="33">
                  <c:v>256.70891999999998</c:v>
                </c:pt>
                <c:pt idx="34">
                  <c:v>267.88783000000001</c:v>
                </c:pt>
                <c:pt idx="35">
                  <c:v>278.10640999999998</c:v>
                </c:pt>
                <c:pt idx="36">
                  <c:v>280</c:v>
                </c:pt>
                <c:pt idx="37">
                  <c:v>280.01</c:v>
                </c:pt>
                <c:pt idx="38">
                  <c:v>288.43097999999998</c:v>
                </c:pt>
                <c:pt idx="39">
                  <c:v>291</c:v>
                </c:pt>
                <c:pt idx="40">
                  <c:v>289.01</c:v>
                </c:pt>
                <c:pt idx="41">
                  <c:v>298.56743999999998</c:v>
                </c:pt>
                <c:pt idx="42">
                  <c:v>308.80989</c:v>
                </c:pt>
                <c:pt idx="43">
                  <c:v>319.16446000000002</c:v>
                </c:pt>
                <c:pt idx="44">
                  <c:v>329.37491999999997</c:v>
                </c:pt>
                <c:pt idx="45">
                  <c:v>333</c:v>
                </c:pt>
                <c:pt idx="46">
                  <c:v>333.01</c:v>
                </c:pt>
                <c:pt idx="47">
                  <c:v>339.56549999999999</c:v>
                </c:pt>
                <c:pt idx="48">
                  <c:v>347</c:v>
                </c:pt>
                <c:pt idx="49">
                  <c:v>347.01</c:v>
                </c:pt>
                <c:pt idx="50">
                  <c:v>350.08407</c:v>
                </c:pt>
                <c:pt idx="51">
                  <c:v>358</c:v>
                </c:pt>
                <c:pt idx="52">
                  <c:v>358.01</c:v>
                </c:pt>
                <c:pt idx="53">
                  <c:v>360.27852000000001</c:v>
                </c:pt>
                <c:pt idx="54">
                  <c:v>370.48113999999998</c:v>
                </c:pt>
                <c:pt idx="55">
                  <c:v>380.82967000000002</c:v>
                </c:pt>
                <c:pt idx="56">
                  <c:v>391.02417000000003</c:v>
                </c:pt>
                <c:pt idx="57">
                  <c:v>401.3707</c:v>
                </c:pt>
                <c:pt idx="58">
                  <c:v>403</c:v>
                </c:pt>
                <c:pt idx="59">
                  <c:v>403.01</c:v>
                </c:pt>
                <c:pt idx="60">
                  <c:v>411.55318999999997</c:v>
                </c:pt>
                <c:pt idx="61">
                  <c:v>421.79361</c:v>
                </c:pt>
              </c:numCache>
            </c:numRef>
          </c:xVal>
          <c:yVal>
            <c:numRef>
              <c:f>'MentalLoadResults_061116 HV (2)'!$G$2:$G$63</c:f>
              <c:numCache>
                <c:formatCode>0.00</c:formatCode>
                <c:ptCount val="62"/>
                <c:pt idx="0">
                  <c:v>-2</c:v>
                </c:pt>
                <c:pt idx="1">
                  <c:v>-2</c:v>
                </c:pt>
                <c:pt idx="11">
                  <c:v>-2</c:v>
                </c:pt>
                <c:pt idx="12">
                  <c:v>-2</c:v>
                </c:pt>
                <c:pt idx="13">
                  <c:v>-2</c:v>
                </c:pt>
                <c:pt idx="22">
                  <c:v>-2</c:v>
                </c:pt>
                <c:pt idx="23">
                  <c:v>-2</c:v>
                </c:pt>
                <c:pt idx="24">
                  <c:v>-2</c:v>
                </c:pt>
                <c:pt idx="37" formatCode="General">
                  <c:v>-2</c:v>
                </c:pt>
                <c:pt idx="38">
                  <c:v>-2</c:v>
                </c:pt>
                <c:pt idx="39">
                  <c:v>-2</c:v>
                </c:pt>
                <c:pt idx="49" formatCode="General">
                  <c:v>-2</c:v>
                </c:pt>
                <c:pt idx="50">
                  <c:v>-2</c:v>
                </c:pt>
                <c:pt idx="51">
                  <c:v>-2</c:v>
                </c:pt>
              </c:numCache>
            </c:numRef>
          </c:yVal>
          <c:smooth val="0"/>
          <c:extLst xmlns:c16r2="http://schemas.microsoft.com/office/drawing/2015/06/chart">
            <c:ext xmlns:c16="http://schemas.microsoft.com/office/drawing/2014/chart" uri="{C3380CC4-5D6E-409C-BE32-E72D297353CC}">
              <c16:uniqueId val="{00000002-3DC0-4290-BC38-5F7A97DF4C90}"/>
            </c:ext>
          </c:extLst>
        </c:ser>
        <c:ser>
          <c:idx val="3"/>
          <c:order val="3"/>
          <c:tx>
            <c:strRef>
              <c:f>'MentalLoadResults_061116 HV (2)'!$I$1</c:f>
              <c:strCache>
                <c:ptCount val="1"/>
              </c:strCache>
            </c:strRef>
          </c:tx>
          <c:spPr>
            <a:ln w="19050" cap="rnd">
              <a:solidFill>
                <a:schemeClr val="accent4"/>
              </a:solidFill>
              <a:round/>
            </a:ln>
            <a:effectLst/>
          </c:spPr>
          <c:marker>
            <c:symbol val="none"/>
          </c:marker>
          <c:xVal>
            <c:numRef>
              <c:f>'MentalLoadResults_061116 HV (2)'!$A$2:$A$63</c:f>
              <c:numCache>
                <c:formatCode>0.00</c:formatCode>
                <c:ptCount val="62"/>
                <c:pt idx="0">
                  <c:v>0</c:v>
                </c:pt>
                <c:pt idx="1">
                  <c:v>10.324446999999999</c:v>
                </c:pt>
                <c:pt idx="2">
                  <c:v>13</c:v>
                </c:pt>
                <c:pt idx="3">
                  <c:v>20.483029999999999</c:v>
                </c:pt>
                <c:pt idx="4">
                  <c:v>30.773481</c:v>
                </c:pt>
                <c:pt idx="5">
                  <c:v>40.903939000000001</c:v>
                </c:pt>
                <c:pt idx="6">
                  <c:v>46</c:v>
                </c:pt>
                <c:pt idx="7">
                  <c:v>51.136522999999997</c:v>
                </c:pt>
                <c:pt idx="8">
                  <c:v>61.332974999999998</c:v>
                </c:pt>
                <c:pt idx="9">
                  <c:v>71.459430999999995</c:v>
                </c:pt>
                <c:pt idx="10">
                  <c:v>81.750005999999999</c:v>
                </c:pt>
                <c:pt idx="11">
                  <c:v>92.148583000000002</c:v>
                </c:pt>
                <c:pt idx="12">
                  <c:v>102.30706000000001</c:v>
                </c:pt>
                <c:pt idx="13">
                  <c:v>107</c:v>
                </c:pt>
                <c:pt idx="14">
                  <c:v>107.01</c:v>
                </c:pt>
                <c:pt idx="15">
                  <c:v>112.73779999999999</c:v>
                </c:pt>
                <c:pt idx="16">
                  <c:v>122.88206</c:v>
                </c:pt>
                <c:pt idx="17">
                  <c:v>133.13864000000001</c:v>
                </c:pt>
                <c:pt idx="18">
                  <c:v>143.30509000000001</c:v>
                </c:pt>
                <c:pt idx="19">
                  <c:v>153.60955000000001</c:v>
                </c:pt>
                <c:pt idx="20">
                  <c:v>164.09424000000001</c:v>
                </c:pt>
                <c:pt idx="21">
                  <c:v>174.36272</c:v>
                </c:pt>
                <c:pt idx="22">
                  <c:v>176</c:v>
                </c:pt>
                <c:pt idx="23">
                  <c:v>184.77925999999999</c:v>
                </c:pt>
                <c:pt idx="24">
                  <c:v>188</c:v>
                </c:pt>
                <c:pt idx="25">
                  <c:v>188.01</c:v>
                </c:pt>
                <c:pt idx="26">
                  <c:v>194.95384000000001</c:v>
                </c:pt>
                <c:pt idx="27">
                  <c:v>205.17229</c:v>
                </c:pt>
                <c:pt idx="28">
                  <c:v>215.60086000000001</c:v>
                </c:pt>
                <c:pt idx="29">
                  <c:v>225.82744</c:v>
                </c:pt>
                <c:pt idx="30">
                  <c:v>236</c:v>
                </c:pt>
                <c:pt idx="31">
                  <c:v>236.26609999999999</c:v>
                </c:pt>
                <c:pt idx="32">
                  <c:v>246.40647000000001</c:v>
                </c:pt>
                <c:pt idx="33">
                  <c:v>256.70891999999998</c:v>
                </c:pt>
                <c:pt idx="34">
                  <c:v>267.88783000000001</c:v>
                </c:pt>
                <c:pt idx="35">
                  <c:v>278.10640999999998</c:v>
                </c:pt>
                <c:pt idx="36">
                  <c:v>280</c:v>
                </c:pt>
                <c:pt idx="37">
                  <c:v>280.01</c:v>
                </c:pt>
                <c:pt idx="38">
                  <c:v>288.43097999999998</c:v>
                </c:pt>
                <c:pt idx="39">
                  <c:v>291</c:v>
                </c:pt>
                <c:pt idx="40">
                  <c:v>289.01</c:v>
                </c:pt>
                <c:pt idx="41">
                  <c:v>298.56743999999998</c:v>
                </c:pt>
                <c:pt idx="42">
                  <c:v>308.80989</c:v>
                </c:pt>
                <c:pt idx="43">
                  <c:v>319.16446000000002</c:v>
                </c:pt>
                <c:pt idx="44">
                  <c:v>329.37491999999997</c:v>
                </c:pt>
                <c:pt idx="45">
                  <c:v>333</c:v>
                </c:pt>
                <c:pt idx="46">
                  <c:v>333.01</c:v>
                </c:pt>
                <c:pt idx="47">
                  <c:v>339.56549999999999</c:v>
                </c:pt>
                <c:pt idx="48">
                  <c:v>347</c:v>
                </c:pt>
                <c:pt idx="49">
                  <c:v>347.01</c:v>
                </c:pt>
                <c:pt idx="50">
                  <c:v>350.08407</c:v>
                </c:pt>
                <c:pt idx="51">
                  <c:v>358</c:v>
                </c:pt>
                <c:pt idx="52">
                  <c:v>358.01</c:v>
                </c:pt>
                <c:pt idx="53">
                  <c:v>360.27852000000001</c:v>
                </c:pt>
                <c:pt idx="54">
                  <c:v>370.48113999999998</c:v>
                </c:pt>
                <c:pt idx="55">
                  <c:v>380.82967000000002</c:v>
                </c:pt>
                <c:pt idx="56">
                  <c:v>391.02417000000003</c:v>
                </c:pt>
                <c:pt idx="57">
                  <c:v>401.3707</c:v>
                </c:pt>
                <c:pt idx="58">
                  <c:v>403</c:v>
                </c:pt>
                <c:pt idx="59">
                  <c:v>403.01</c:v>
                </c:pt>
                <c:pt idx="60">
                  <c:v>411.55318999999997</c:v>
                </c:pt>
                <c:pt idx="61">
                  <c:v>421.79361</c:v>
                </c:pt>
              </c:numCache>
            </c:numRef>
          </c:xVal>
          <c:yVal>
            <c:numRef>
              <c:f>'MentalLoadResults_061116 HV (2)'!$I$2:$I$63</c:f>
              <c:numCache>
                <c:formatCode>0.00</c:formatCode>
                <c:ptCount val="62"/>
                <c:pt idx="0">
                  <c:v>-8.6015790000000036E-2</c:v>
                </c:pt>
                <c:pt idx="1">
                  <c:v>2.5693125300000004</c:v>
                </c:pt>
                <c:pt idx="2">
                  <c:v>0</c:v>
                </c:pt>
                <c:pt idx="3">
                  <c:v>2.6398364999999995</c:v>
                </c:pt>
                <c:pt idx="4">
                  <c:v>1.1001707999999999</c:v>
                </c:pt>
                <c:pt idx="5">
                  <c:v>1.3453948</c:v>
                </c:pt>
                <c:pt idx="6">
                  <c:v>0</c:v>
                </c:pt>
                <c:pt idx="7">
                  <c:v>0.73787730000000007</c:v>
                </c:pt>
                <c:pt idx="8">
                  <c:v>1.319720000000002E-2</c:v>
                </c:pt>
                <c:pt idx="9">
                  <c:v>0.12021159999999997</c:v>
                </c:pt>
                <c:pt idx="10">
                  <c:v>0.55678846999999987</c:v>
                </c:pt>
                <c:pt idx="11">
                  <c:v>-6.0470000000001356E-3</c:v>
                </c:pt>
                <c:pt idx="12">
                  <c:v>-1.1866970000000001</c:v>
                </c:pt>
                <c:pt idx="13">
                  <c:v>0</c:v>
                </c:pt>
                <c:pt idx="14">
                  <c:v>0</c:v>
                </c:pt>
                <c:pt idx="15">
                  <c:v>-0.35879709999999987</c:v>
                </c:pt>
                <c:pt idx="16">
                  <c:v>0.68405099999999974</c:v>
                </c:pt>
                <c:pt idx="17">
                  <c:v>0.21559570000000017</c:v>
                </c:pt>
                <c:pt idx="18">
                  <c:v>-0.99647429999999981</c:v>
                </c:pt>
                <c:pt idx="19">
                  <c:v>-0.22223950000000015</c:v>
                </c:pt>
                <c:pt idx="20">
                  <c:v>0.41860059999999999</c:v>
                </c:pt>
                <c:pt idx="21">
                  <c:v>-0.19094520000000004</c:v>
                </c:pt>
                <c:pt idx="22">
                  <c:v>0</c:v>
                </c:pt>
                <c:pt idx="23">
                  <c:v>1.5752107</c:v>
                </c:pt>
                <c:pt idx="24">
                  <c:v>0</c:v>
                </c:pt>
                <c:pt idx="25">
                  <c:v>0</c:v>
                </c:pt>
                <c:pt idx="26">
                  <c:v>2.9826013900000001</c:v>
                </c:pt>
                <c:pt idx="27">
                  <c:v>2.42055562</c:v>
                </c:pt>
                <c:pt idx="28">
                  <c:v>0.61404910000000013</c:v>
                </c:pt>
                <c:pt idx="29">
                  <c:v>-0.98745460000000018</c:v>
                </c:pt>
                <c:pt idx="30">
                  <c:v>0</c:v>
                </c:pt>
                <c:pt idx="31">
                  <c:v>0.82757700000000023</c:v>
                </c:pt>
                <c:pt idx="32">
                  <c:v>1.3100035999999999</c:v>
                </c:pt>
                <c:pt idx="33">
                  <c:v>0.88393659999999996</c:v>
                </c:pt>
                <c:pt idx="34">
                  <c:v>0.40127939999999995</c:v>
                </c:pt>
                <c:pt idx="35">
                  <c:v>0.30783019999999994</c:v>
                </c:pt>
                <c:pt idx="36">
                  <c:v>0</c:v>
                </c:pt>
                <c:pt idx="37">
                  <c:v>0</c:v>
                </c:pt>
                <c:pt idx="38">
                  <c:v>4.8563700000000098E-2</c:v>
                </c:pt>
                <c:pt idx="39">
                  <c:v>0</c:v>
                </c:pt>
                <c:pt idx="40">
                  <c:v>0</c:v>
                </c:pt>
                <c:pt idx="41">
                  <c:v>2.1314916000000004</c:v>
                </c:pt>
                <c:pt idx="42">
                  <c:v>1.3261237000000001</c:v>
                </c:pt>
                <c:pt idx="43">
                  <c:v>0.84642379999999995</c:v>
                </c:pt>
                <c:pt idx="44">
                  <c:v>1.0708951</c:v>
                </c:pt>
                <c:pt idx="45">
                  <c:v>0</c:v>
                </c:pt>
                <c:pt idx="46">
                  <c:v>0</c:v>
                </c:pt>
                <c:pt idx="47">
                  <c:v>1.7020829</c:v>
                </c:pt>
                <c:pt idx="48">
                  <c:v>0</c:v>
                </c:pt>
                <c:pt idx="49">
                  <c:v>0</c:v>
                </c:pt>
                <c:pt idx="50">
                  <c:v>0.98334500000000014</c:v>
                </c:pt>
                <c:pt idx="51">
                  <c:v>0</c:v>
                </c:pt>
                <c:pt idx="52">
                  <c:v>0</c:v>
                </c:pt>
                <c:pt idx="53">
                  <c:v>-0.90069599999999994</c:v>
                </c:pt>
                <c:pt idx="54">
                  <c:v>-1.8771806</c:v>
                </c:pt>
                <c:pt idx="55">
                  <c:v>-1.7616411000000003</c:v>
                </c:pt>
                <c:pt idx="56">
                  <c:v>1.5000785099999998</c:v>
                </c:pt>
                <c:pt idx="57">
                  <c:v>1.864301</c:v>
                </c:pt>
                <c:pt idx="58">
                  <c:v>0</c:v>
                </c:pt>
                <c:pt idx="59">
                  <c:v>0</c:v>
                </c:pt>
                <c:pt idx="60">
                  <c:v>2.962050000000005E-2</c:v>
                </c:pt>
                <c:pt idx="61">
                  <c:v>0.71886959999999989</c:v>
                </c:pt>
              </c:numCache>
            </c:numRef>
          </c:yVal>
          <c:smooth val="0"/>
          <c:extLst xmlns:c16r2="http://schemas.microsoft.com/office/drawing/2015/06/chart">
            <c:ext xmlns:c16="http://schemas.microsoft.com/office/drawing/2014/chart" uri="{C3380CC4-5D6E-409C-BE32-E72D297353CC}">
              <c16:uniqueId val="{00000003-3DC0-4290-BC38-5F7A97DF4C90}"/>
            </c:ext>
          </c:extLst>
        </c:ser>
        <c:dLbls>
          <c:showLegendKey val="0"/>
          <c:showVal val="0"/>
          <c:showCatName val="0"/>
          <c:showSerName val="0"/>
          <c:showPercent val="0"/>
          <c:showBubbleSize val="0"/>
        </c:dLbls>
        <c:axId val="169275696"/>
        <c:axId val="169276256"/>
      </c:scatterChart>
      <c:valAx>
        <c:axId val="169275696"/>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s-ES"/>
          </a:p>
        </c:txPr>
        <c:crossAx val="169276256"/>
        <c:crosses val="autoZero"/>
        <c:crossBetween val="midCat"/>
      </c:valAx>
      <c:valAx>
        <c:axId val="169276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9275696"/>
        <c:crosses val="autoZero"/>
        <c:crossBetween val="midCat"/>
      </c:valAx>
      <c:spPr>
        <a:noFill/>
        <a:ln w="25400">
          <a:noFill/>
        </a:ln>
      </c:spPr>
    </c:plotArea>
    <c:legend>
      <c:legendPos val="r"/>
      <c:layout>
        <c:manualLayout>
          <c:xMode val="edge"/>
          <c:yMode val="edge"/>
          <c:x val="0.33561314187038011"/>
          <c:y val="0.95381382422795291"/>
          <c:w val="0.32828526835817401"/>
          <c:h val="3.4289659429131425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ES"/>
        </a:p>
      </c:txPr>
    </c:legend>
    <c:plotVisOnly val="1"/>
    <c:dispBlanksAs val="gap"/>
    <c:showDLblsOverMax val="0"/>
  </c:chart>
  <c:spPr>
    <a:solidFill>
      <a:schemeClr val="tx1">
        <a:lumMod val="75000"/>
      </a:schemeClr>
    </a:solidFill>
    <a:ln w="9525" cap="flat" cmpd="sng" algn="ctr">
      <a:solidFill>
        <a:schemeClr val="tx1"/>
      </a:solidFill>
      <a:round/>
    </a:ln>
    <a:effectLst/>
  </c:spPr>
  <c:txPr>
    <a:bodyPr/>
    <a:lstStyle/>
    <a:p>
      <a:pPr>
        <a:defRPr/>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C67EDF-D1F3-4558-9673-5073DE89D75F}" type="doc">
      <dgm:prSet loTypeId="urn:microsoft.com/office/officeart/2005/8/layout/process3" loCatId="process" qsTypeId="urn:microsoft.com/office/officeart/2005/8/quickstyle/simple1" qsCatId="simple" csTypeId="urn:microsoft.com/office/officeart/2005/8/colors/colorful4" csCatId="colorful" phldr="1"/>
      <dgm:spPr/>
      <dgm:t>
        <a:bodyPr/>
        <a:lstStyle/>
        <a:p>
          <a:endParaRPr lang="en-US"/>
        </a:p>
      </dgm:t>
    </dgm:pt>
    <dgm:pt modelId="{528BCF94-26A2-449B-9441-80E4AAE396BA}">
      <dgm:prSet phldrT="[טקסט]"/>
      <dgm:spPr/>
      <dgm:t>
        <a:bodyPr/>
        <a:lstStyle/>
        <a:p>
          <a:pPr algn="ctr"/>
          <a:r>
            <a:rPr lang="en-US"/>
            <a:t>EEG File </a:t>
          </a:r>
        </a:p>
      </dgm:t>
    </dgm:pt>
    <dgm:pt modelId="{6D8C7366-AAC6-4268-9525-B602948A9D73}" type="parTrans" cxnId="{4FB548A5-9D5E-4B97-BF85-6BBD79A72F0B}">
      <dgm:prSet/>
      <dgm:spPr/>
      <dgm:t>
        <a:bodyPr/>
        <a:lstStyle/>
        <a:p>
          <a:pPr algn="ctr"/>
          <a:endParaRPr lang="en-US"/>
        </a:p>
      </dgm:t>
    </dgm:pt>
    <dgm:pt modelId="{5973A717-B1AE-41F1-9338-DB82DBE654DF}" type="sibTrans" cxnId="{4FB548A5-9D5E-4B97-BF85-6BBD79A72F0B}">
      <dgm:prSet/>
      <dgm:spPr/>
      <dgm:t>
        <a:bodyPr/>
        <a:lstStyle/>
        <a:p>
          <a:pPr algn="ctr"/>
          <a:endParaRPr lang="en-US"/>
        </a:p>
      </dgm:t>
    </dgm:pt>
    <dgm:pt modelId="{851D3856-E0F9-414E-B056-1EAE825935A3}">
      <dgm:prSet phldrT="[טקסט]"/>
      <dgm:spPr/>
      <dgm:t>
        <a:bodyPr/>
        <a:lstStyle/>
        <a:p>
          <a:pPr algn="ctr"/>
          <a:r>
            <a:rPr lang="en-US" dirty="0" smtClean="0"/>
            <a:t>select learning interval, epochs</a:t>
          </a:r>
          <a:endParaRPr lang="en-US" dirty="0"/>
        </a:p>
      </dgm:t>
    </dgm:pt>
    <dgm:pt modelId="{CEC33090-C3B7-4CC3-945C-E0D15D30790D}" type="parTrans" cxnId="{EFA07EDD-5672-4570-A6F4-E9493CEB738F}">
      <dgm:prSet/>
      <dgm:spPr/>
      <dgm:t>
        <a:bodyPr/>
        <a:lstStyle/>
        <a:p>
          <a:pPr algn="ctr"/>
          <a:endParaRPr lang="en-US"/>
        </a:p>
      </dgm:t>
    </dgm:pt>
    <dgm:pt modelId="{391109CC-2AC7-404F-AA88-71875A95A5BE}" type="sibTrans" cxnId="{EFA07EDD-5672-4570-A6F4-E9493CEB738F}">
      <dgm:prSet/>
      <dgm:spPr/>
      <dgm:t>
        <a:bodyPr/>
        <a:lstStyle/>
        <a:p>
          <a:pPr algn="ctr"/>
          <a:endParaRPr lang="en-US"/>
        </a:p>
      </dgm:t>
    </dgm:pt>
    <dgm:pt modelId="{E3A0B1D9-CB79-4939-B386-CAD559D0CE98}">
      <dgm:prSet phldrT="[טקסט]"/>
      <dgm:spPr/>
      <dgm:t>
        <a:bodyPr/>
        <a:lstStyle/>
        <a:p>
          <a:pPr algn="ctr"/>
          <a:r>
            <a:rPr lang="en-US" dirty="0" smtClean="0"/>
            <a:t>Artifacts </a:t>
          </a:r>
          <a:r>
            <a:rPr lang="en-US" dirty="0"/>
            <a:t>reduction</a:t>
          </a:r>
        </a:p>
      </dgm:t>
    </dgm:pt>
    <dgm:pt modelId="{DE48A592-51E3-411D-83E8-4141AC3BAD9C}" type="parTrans" cxnId="{4EF568FA-9963-4F56-A113-7683F8C6FA8B}">
      <dgm:prSet/>
      <dgm:spPr/>
      <dgm:t>
        <a:bodyPr/>
        <a:lstStyle/>
        <a:p>
          <a:pPr algn="ctr"/>
          <a:endParaRPr lang="en-US"/>
        </a:p>
      </dgm:t>
    </dgm:pt>
    <dgm:pt modelId="{964EA3F8-7A4E-4DE6-9623-D166F7A98654}" type="sibTrans" cxnId="{4EF568FA-9963-4F56-A113-7683F8C6FA8B}">
      <dgm:prSet/>
      <dgm:spPr/>
      <dgm:t>
        <a:bodyPr/>
        <a:lstStyle/>
        <a:p>
          <a:pPr algn="ctr"/>
          <a:endParaRPr lang="en-US"/>
        </a:p>
      </dgm:t>
    </dgm:pt>
    <dgm:pt modelId="{95297976-6C79-440D-96F2-97629214D0CC}">
      <dgm:prSet phldrT="[טקסט]"/>
      <dgm:spPr/>
      <dgm:t>
        <a:bodyPr/>
        <a:lstStyle/>
        <a:p>
          <a:pPr algn="ctr"/>
          <a:r>
            <a:rPr lang="en-US"/>
            <a:t>ICA and Analysis</a:t>
          </a:r>
        </a:p>
      </dgm:t>
    </dgm:pt>
    <dgm:pt modelId="{89BFD992-0276-401F-8DA0-365A4EA88768}" type="parTrans" cxnId="{A0BAE359-16E1-4DFC-966F-B1D4AAF2EBB3}">
      <dgm:prSet/>
      <dgm:spPr/>
      <dgm:t>
        <a:bodyPr/>
        <a:lstStyle/>
        <a:p>
          <a:pPr algn="ctr"/>
          <a:endParaRPr lang="en-US"/>
        </a:p>
      </dgm:t>
    </dgm:pt>
    <dgm:pt modelId="{7FAD0E51-4DC2-4CB8-AA07-A53D0B9312F5}" type="sibTrans" cxnId="{A0BAE359-16E1-4DFC-966F-B1D4AAF2EBB3}">
      <dgm:prSet/>
      <dgm:spPr/>
      <dgm:t>
        <a:bodyPr/>
        <a:lstStyle/>
        <a:p>
          <a:pPr algn="ctr"/>
          <a:endParaRPr lang="en-US"/>
        </a:p>
      </dgm:t>
    </dgm:pt>
    <dgm:pt modelId="{D4AEFF2B-6592-45BF-BDBF-58A13D331664}">
      <dgm:prSet phldrT="[טקסט]"/>
      <dgm:spPr/>
      <dgm:t>
        <a:bodyPr/>
        <a:lstStyle/>
        <a:p>
          <a:pPr algn="ctr"/>
          <a:r>
            <a:rPr lang="en-US" dirty="0"/>
            <a:t>Set Fourier analysis and </a:t>
          </a:r>
          <a:r>
            <a:rPr lang="en-US" dirty="0" err="1"/>
            <a:t>parametrers</a:t>
          </a:r>
          <a:endParaRPr lang="en-US" dirty="0"/>
        </a:p>
      </dgm:t>
    </dgm:pt>
    <dgm:pt modelId="{1E52E736-12D2-4476-9407-78DDE66AE110}" type="parTrans" cxnId="{05055FE4-8334-4272-90A7-9A3886603604}">
      <dgm:prSet/>
      <dgm:spPr/>
      <dgm:t>
        <a:bodyPr/>
        <a:lstStyle/>
        <a:p>
          <a:pPr algn="ctr"/>
          <a:endParaRPr lang="en-US"/>
        </a:p>
      </dgm:t>
    </dgm:pt>
    <dgm:pt modelId="{42CAA067-30A9-4F72-8938-AB30DB1C2CD0}" type="sibTrans" cxnId="{05055FE4-8334-4272-90A7-9A3886603604}">
      <dgm:prSet/>
      <dgm:spPr/>
      <dgm:t>
        <a:bodyPr/>
        <a:lstStyle/>
        <a:p>
          <a:pPr algn="ctr"/>
          <a:endParaRPr lang="en-US"/>
        </a:p>
      </dgm:t>
    </dgm:pt>
    <dgm:pt modelId="{17F548CB-EAE5-4C93-AF2A-642D3AAB7B0C}">
      <dgm:prSet phldrT="[טקסט]"/>
      <dgm:spPr/>
      <dgm:t>
        <a:bodyPr/>
        <a:lstStyle/>
        <a:p>
          <a:pPr algn="ctr"/>
          <a:r>
            <a:rPr lang="en-US"/>
            <a:t>Lenght of epoch</a:t>
          </a:r>
        </a:p>
      </dgm:t>
    </dgm:pt>
    <dgm:pt modelId="{7741CE91-D95F-45F2-88E8-BD99DBE9A468}" type="parTrans" cxnId="{6D83C033-FA84-4FAD-A8C9-7A8AA9A08E1E}">
      <dgm:prSet/>
      <dgm:spPr/>
      <dgm:t>
        <a:bodyPr/>
        <a:lstStyle/>
        <a:p>
          <a:pPr algn="ctr"/>
          <a:endParaRPr lang="en-US"/>
        </a:p>
      </dgm:t>
    </dgm:pt>
    <dgm:pt modelId="{5F2BF1F5-08DC-40FB-92E8-9101A331BA39}" type="sibTrans" cxnId="{6D83C033-FA84-4FAD-A8C9-7A8AA9A08E1E}">
      <dgm:prSet/>
      <dgm:spPr/>
      <dgm:t>
        <a:bodyPr/>
        <a:lstStyle/>
        <a:p>
          <a:pPr algn="ctr"/>
          <a:endParaRPr lang="en-US"/>
        </a:p>
      </dgm:t>
    </dgm:pt>
    <dgm:pt modelId="{39B4B064-8BF1-419F-B56B-1C6CEF8F84FB}">
      <dgm:prSet/>
      <dgm:spPr/>
      <dgm:t>
        <a:bodyPr/>
        <a:lstStyle/>
        <a:p>
          <a:pPr algn="ctr"/>
          <a:r>
            <a:rPr lang="en-US"/>
            <a:t>Analyze</a:t>
          </a:r>
        </a:p>
      </dgm:t>
    </dgm:pt>
    <dgm:pt modelId="{B9E51DCE-4A91-485E-A6C6-CA3E74A66F69}" type="parTrans" cxnId="{0B08A7AC-A37C-414A-A82C-7A47B4E7F1DB}">
      <dgm:prSet/>
      <dgm:spPr/>
      <dgm:t>
        <a:bodyPr/>
        <a:lstStyle/>
        <a:p>
          <a:pPr algn="ctr"/>
          <a:endParaRPr lang="en-US"/>
        </a:p>
      </dgm:t>
    </dgm:pt>
    <dgm:pt modelId="{638C025A-3898-435F-982E-2D05E471AEA9}" type="sibTrans" cxnId="{0B08A7AC-A37C-414A-A82C-7A47B4E7F1DB}">
      <dgm:prSet/>
      <dgm:spPr/>
      <dgm:t>
        <a:bodyPr/>
        <a:lstStyle/>
        <a:p>
          <a:pPr algn="ctr"/>
          <a:endParaRPr lang="en-US"/>
        </a:p>
      </dgm:t>
    </dgm:pt>
    <dgm:pt modelId="{85EAC4B1-D836-4D76-8835-CE3A4B853915}">
      <dgm:prSet phldrT="[טקסט]"/>
      <dgm:spPr/>
      <dgm:t>
        <a:bodyPr/>
        <a:lstStyle/>
        <a:p>
          <a:pPr algn="ctr"/>
          <a:r>
            <a:rPr lang="en-US"/>
            <a:t>Polynomial trends paremetres</a:t>
          </a:r>
        </a:p>
      </dgm:t>
    </dgm:pt>
    <dgm:pt modelId="{64EAF22B-E912-4031-B3AE-97170B47ADDF}" type="parTrans" cxnId="{E7B3B917-AA32-476D-AB2A-D3DDF7A2B0E7}">
      <dgm:prSet/>
      <dgm:spPr/>
      <dgm:t>
        <a:bodyPr/>
        <a:lstStyle/>
        <a:p>
          <a:pPr algn="ctr"/>
          <a:endParaRPr lang="en-US"/>
        </a:p>
      </dgm:t>
    </dgm:pt>
    <dgm:pt modelId="{1A8BD0DA-FA12-41A3-BB0A-EA1EC72AFDB2}" type="sibTrans" cxnId="{E7B3B917-AA32-476D-AB2A-D3DDF7A2B0E7}">
      <dgm:prSet/>
      <dgm:spPr/>
      <dgm:t>
        <a:bodyPr/>
        <a:lstStyle/>
        <a:p>
          <a:pPr algn="ctr"/>
          <a:endParaRPr lang="en-US"/>
        </a:p>
      </dgm:t>
    </dgm:pt>
    <dgm:pt modelId="{83182B88-A319-4C2C-BD62-4A4ABE9DCA48}">
      <dgm:prSet phldrT="[טקסט]"/>
      <dgm:spPr/>
      <dgm:t>
        <a:bodyPr/>
        <a:lstStyle/>
        <a:p>
          <a:pPr algn="ctr"/>
          <a:r>
            <a:rPr lang="en-US"/>
            <a:t>Haning time window</a:t>
          </a:r>
        </a:p>
      </dgm:t>
    </dgm:pt>
    <dgm:pt modelId="{57FEB105-6597-48AD-8C07-412AAF6274F8}" type="parTrans" cxnId="{32AF60D6-ADD4-4FF4-8E61-3B4B08BDE171}">
      <dgm:prSet/>
      <dgm:spPr/>
      <dgm:t>
        <a:bodyPr/>
        <a:lstStyle/>
        <a:p>
          <a:pPr algn="ctr"/>
          <a:endParaRPr lang="en-US"/>
        </a:p>
      </dgm:t>
    </dgm:pt>
    <dgm:pt modelId="{21373AD9-3B26-4997-B1C2-8FD505834938}" type="sibTrans" cxnId="{32AF60D6-ADD4-4FF4-8E61-3B4B08BDE171}">
      <dgm:prSet/>
      <dgm:spPr/>
      <dgm:t>
        <a:bodyPr/>
        <a:lstStyle/>
        <a:p>
          <a:pPr algn="ctr"/>
          <a:endParaRPr lang="en-US"/>
        </a:p>
      </dgm:t>
    </dgm:pt>
    <dgm:pt modelId="{0C04BCB3-5E5F-4596-9178-E570AA6A7171}">
      <dgm:prSet/>
      <dgm:spPr/>
      <dgm:t>
        <a:bodyPr/>
        <a:lstStyle/>
        <a:p>
          <a:pPr algn="ctr"/>
          <a:r>
            <a:rPr lang="en-US" dirty="0"/>
            <a:t>Table </a:t>
          </a:r>
          <a:r>
            <a:rPr lang="en-US" dirty="0" err="1"/>
            <a:t>ouput</a:t>
          </a:r>
          <a:r>
            <a:rPr lang="en-US" dirty="0"/>
            <a:t> of EEG spectra, amplitude and average frequency</a:t>
          </a:r>
        </a:p>
      </dgm:t>
    </dgm:pt>
    <dgm:pt modelId="{84200122-80AB-48C3-A285-C1709D447ECD}" type="parTrans" cxnId="{5CBD2D84-815C-4B77-B4FA-671C994171FF}">
      <dgm:prSet/>
      <dgm:spPr/>
      <dgm:t>
        <a:bodyPr/>
        <a:lstStyle/>
        <a:p>
          <a:pPr algn="ctr"/>
          <a:endParaRPr lang="en-US"/>
        </a:p>
      </dgm:t>
    </dgm:pt>
    <dgm:pt modelId="{C1700D93-C2AE-4E7A-92C6-0B38737C9768}" type="sibTrans" cxnId="{5CBD2D84-815C-4B77-B4FA-671C994171FF}">
      <dgm:prSet/>
      <dgm:spPr/>
      <dgm:t>
        <a:bodyPr/>
        <a:lstStyle/>
        <a:p>
          <a:pPr algn="ctr"/>
          <a:endParaRPr lang="en-US"/>
        </a:p>
      </dgm:t>
    </dgm:pt>
    <dgm:pt modelId="{E3843667-6387-48A5-AE98-DCD627161268}" type="pres">
      <dgm:prSet presAssocID="{2AC67EDF-D1F3-4558-9673-5073DE89D75F}" presName="linearFlow" presStyleCnt="0">
        <dgm:presLayoutVars>
          <dgm:dir/>
          <dgm:animLvl val="lvl"/>
          <dgm:resizeHandles val="exact"/>
        </dgm:presLayoutVars>
      </dgm:prSet>
      <dgm:spPr/>
      <dgm:t>
        <a:bodyPr/>
        <a:lstStyle/>
        <a:p>
          <a:endParaRPr lang="en-US"/>
        </a:p>
      </dgm:t>
    </dgm:pt>
    <dgm:pt modelId="{6997D6FF-1B60-404D-9A29-072E67DD59ED}" type="pres">
      <dgm:prSet presAssocID="{528BCF94-26A2-449B-9441-80E4AAE396BA}" presName="composite" presStyleCnt="0"/>
      <dgm:spPr/>
    </dgm:pt>
    <dgm:pt modelId="{3C079DDA-5F66-4E62-A759-D517B3A17777}" type="pres">
      <dgm:prSet presAssocID="{528BCF94-26A2-449B-9441-80E4AAE396BA}" presName="parTx" presStyleLbl="node1" presStyleIdx="0" presStyleCnt="4">
        <dgm:presLayoutVars>
          <dgm:chMax val="0"/>
          <dgm:chPref val="0"/>
          <dgm:bulletEnabled val="1"/>
        </dgm:presLayoutVars>
      </dgm:prSet>
      <dgm:spPr/>
      <dgm:t>
        <a:bodyPr/>
        <a:lstStyle/>
        <a:p>
          <a:endParaRPr lang="en-US"/>
        </a:p>
      </dgm:t>
    </dgm:pt>
    <dgm:pt modelId="{D9323618-0A56-4538-BD3B-35FD8838B728}" type="pres">
      <dgm:prSet presAssocID="{528BCF94-26A2-449B-9441-80E4AAE396BA}" presName="parSh" presStyleLbl="node1" presStyleIdx="0" presStyleCnt="4"/>
      <dgm:spPr/>
      <dgm:t>
        <a:bodyPr/>
        <a:lstStyle/>
        <a:p>
          <a:endParaRPr lang="en-US"/>
        </a:p>
      </dgm:t>
    </dgm:pt>
    <dgm:pt modelId="{2C0DEF3D-0393-42FE-B1BF-81F679532F85}" type="pres">
      <dgm:prSet presAssocID="{528BCF94-26A2-449B-9441-80E4AAE396BA}" presName="desTx" presStyleLbl="fgAcc1" presStyleIdx="0" presStyleCnt="4">
        <dgm:presLayoutVars>
          <dgm:bulletEnabled val="1"/>
        </dgm:presLayoutVars>
      </dgm:prSet>
      <dgm:spPr/>
      <dgm:t>
        <a:bodyPr/>
        <a:lstStyle/>
        <a:p>
          <a:endParaRPr lang="en-US"/>
        </a:p>
      </dgm:t>
    </dgm:pt>
    <dgm:pt modelId="{A43E9065-1FE2-4780-A784-69BFBAF864BE}" type="pres">
      <dgm:prSet presAssocID="{5973A717-B1AE-41F1-9338-DB82DBE654DF}" presName="sibTrans" presStyleLbl="sibTrans2D1" presStyleIdx="0" presStyleCnt="3"/>
      <dgm:spPr/>
      <dgm:t>
        <a:bodyPr/>
        <a:lstStyle/>
        <a:p>
          <a:endParaRPr lang="en-US"/>
        </a:p>
      </dgm:t>
    </dgm:pt>
    <dgm:pt modelId="{E43E47A6-778C-480A-9F0B-6BE7CAEC0A85}" type="pres">
      <dgm:prSet presAssocID="{5973A717-B1AE-41F1-9338-DB82DBE654DF}" presName="connTx" presStyleLbl="sibTrans2D1" presStyleIdx="0" presStyleCnt="3"/>
      <dgm:spPr/>
      <dgm:t>
        <a:bodyPr/>
        <a:lstStyle/>
        <a:p>
          <a:endParaRPr lang="en-US"/>
        </a:p>
      </dgm:t>
    </dgm:pt>
    <dgm:pt modelId="{8228C8B0-EA88-486C-87EE-4B68184AD7CB}" type="pres">
      <dgm:prSet presAssocID="{E3A0B1D9-CB79-4939-B386-CAD559D0CE98}" presName="composite" presStyleCnt="0"/>
      <dgm:spPr/>
    </dgm:pt>
    <dgm:pt modelId="{1D51AD02-13BE-4E1E-A2FD-B9092C76D687}" type="pres">
      <dgm:prSet presAssocID="{E3A0B1D9-CB79-4939-B386-CAD559D0CE98}" presName="parTx" presStyleLbl="node1" presStyleIdx="0" presStyleCnt="4">
        <dgm:presLayoutVars>
          <dgm:chMax val="0"/>
          <dgm:chPref val="0"/>
          <dgm:bulletEnabled val="1"/>
        </dgm:presLayoutVars>
      </dgm:prSet>
      <dgm:spPr/>
      <dgm:t>
        <a:bodyPr/>
        <a:lstStyle/>
        <a:p>
          <a:endParaRPr lang="en-US"/>
        </a:p>
      </dgm:t>
    </dgm:pt>
    <dgm:pt modelId="{3100F6B7-786A-4724-A10F-AE817AF211D8}" type="pres">
      <dgm:prSet presAssocID="{E3A0B1D9-CB79-4939-B386-CAD559D0CE98}" presName="parSh" presStyleLbl="node1" presStyleIdx="1" presStyleCnt="4"/>
      <dgm:spPr/>
      <dgm:t>
        <a:bodyPr/>
        <a:lstStyle/>
        <a:p>
          <a:endParaRPr lang="en-US"/>
        </a:p>
      </dgm:t>
    </dgm:pt>
    <dgm:pt modelId="{8CEA4DEA-33F7-48D9-9104-3819F8D4FBED}" type="pres">
      <dgm:prSet presAssocID="{E3A0B1D9-CB79-4939-B386-CAD559D0CE98}" presName="desTx" presStyleLbl="fgAcc1" presStyleIdx="1" presStyleCnt="4">
        <dgm:presLayoutVars>
          <dgm:bulletEnabled val="1"/>
        </dgm:presLayoutVars>
      </dgm:prSet>
      <dgm:spPr/>
      <dgm:t>
        <a:bodyPr/>
        <a:lstStyle/>
        <a:p>
          <a:endParaRPr lang="en-US"/>
        </a:p>
      </dgm:t>
    </dgm:pt>
    <dgm:pt modelId="{ECC22B03-28B4-4771-8845-D7A4C04D4122}" type="pres">
      <dgm:prSet presAssocID="{964EA3F8-7A4E-4DE6-9623-D166F7A98654}" presName="sibTrans" presStyleLbl="sibTrans2D1" presStyleIdx="1" presStyleCnt="3"/>
      <dgm:spPr/>
      <dgm:t>
        <a:bodyPr/>
        <a:lstStyle/>
        <a:p>
          <a:endParaRPr lang="en-US"/>
        </a:p>
      </dgm:t>
    </dgm:pt>
    <dgm:pt modelId="{C851D021-95C1-4CA5-9AC4-0713E5AF6231}" type="pres">
      <dgm:prSet presAssocID="{964EA3F8-7A4E-4DE6-9623-D166F7A98654}" presName="connTx" presStyleLbl="sibTrans2D1" presStyleIdx="1" presStyleCnt="3"/>
      <dgm:spPr/>
      <dgm:t>
        <a:bodyPr/>
        <a:lstStyle/>
        <a:p>
          <a:endParaRPr lang="en-US"/>
        </a:p>
      </dgm:t>
    </dgm:pt>
    <dgm:pt modelId="{57480F38-13AB-4851-AC13-D19EA06E9D73}" type="pres">
      <dgm:prSet presAssocID="{D4AEFF2B-6592-45BF-BDBF-58A13D331664}" presName="composite" presStyleCnt="0"/>
      <dgm:spPr/>
    </dgm:pt>
    <dgm:pt modelId="{7FADF62B-FE07-4F32-9D6E-CB42E14C6C7E}" type="pres">
      <dgm:prSet presAssocID="{D4AEFF2B-6592-45BF-BDBF-58A13D331664}" presName="parTx" presStyleLbl="node1" presStyleIdx="1" presStyleCnt="4">
        <dgm:presLayoutVars>
          <dgm:chMax val="0"/>
          <dgm:chPref val="0"/>
          <dgm:bulletEnabled val="1"/>
        </dgm:presLayoutVars>
      </dgm:prSet>
      <dgm:spPr/>
      <dgm:t>
        <a:bodyPr/>
        <a:lstStyle/>
        <a:p>
          <a:endParaRPr lang="en-US"/>
        </a:p>
      </dgm:t>
    </dgm:pt>
    <dgm:pt modelId="{800C99F5-5123-4237-92C2-6BDD8F3A7592}" type="pres">
      <dgm:prSet presAssocID="{D4AEFF2B-6592-45BF-BDBF-58A13D331664}" presName="parSh" presStyleLbl="node1" presStyleIdx="2" presStyleCnt="4"/>
      <dgm:spPr/>
      <dgm:t>
        <a:bodyPr/>
        <a:lstStyle/>
        <a:p>
          <a:endParaRPr lang="en-US"/>
        </a:p>
      </dgm:t>
    </dgm:pt>
    <dgm:pt modelId="{C6641C2B-4678-4D49-B2DD-EE41FC8F9CDD}" type="pres">
      <dgm:prSet presAssocID="{D4AEFF2B-6592-45BF-BDBF-58A13D331664}" presName="desTx" presStyleLbl="fgAcc1" presStyleIdx="2" presStyleCnt="4">
        <dgm:presLayoutVars>
          <dgm:bulletEnabled val="1"/>
        </dgm:presLayoutVars>
      </dgm:prSet>
      <dgm:spPr/>
      <dgm:t>
        <a:bodyPr/>
        <a:lstStyle/>
        <a:p>
          <a:endParaRPr lang="en-US"/>
        </a:p>
      </dgm:t>
    </dgm:pt>
    <dgm:pt modelId="{B2D6E1D7-A0A0-40A1-BB9E-153C71CD187C}" type="pres">
      <dgm:prSet presAssocID="{42CAA067-30A9-4F72-8938-AB30DB1C2CD0}" presName="sibTrans" presStyleLbl="sibTrans2D1" presStyleIdx="2" presStyleCnt="3"/>
      <dgm:spPr/>
      <dgm:t>
        <a:bodyPr/>
        <a:lstStyle/>
        <a:p>
          <a:endParaRPr lang="en-US"/>
        </a:p>
      </dgm:t>
    </dgm:pt>
    <dgm:pt modelId="{E246F723-9A3B-4C90-BAFD-2B83B6FE548E}" type="pres">
      <dgm:prSet presAssocID="{42CAA067-30A9-4F72-8938-AB30DB1C2CD0}" presName="connTx" presStyleLbl="sibTrans2D1" presStyleIdx="2" presStyleCnt="3"/>
      <dgm:spPr/>
      <dgm:t>
        <a:bodyPr/>
        <a:lstStyle/>
        <a:p>
          <a:endParaRPr lang="en-US"/>
        </a:p>
      </dgm:t>
    </dgm:pt>
    <dgm:pt modelId="{479CAE2E-6E8F-4E92-B6DE-613AE00DA685}" type="pres">
      <dgm:prSet presAssocID="{39B4B064-8BF1-419F-B56B-1C6CEF8F84FB}" presName="composite" presStyleCnt="0"/>
      <dgm:spPr/>
    </dgm:pt>
    <dgm:pt modelId="{6B50B2A7-4D7F-4D4F-A57E-A06451AB3A62}" type="pres">
      <dgm:prSet presAssocID="{39B4B064-8BF1-419F-B56B-1C6CEF8F84FB}" presName="parTx" presStyleLbl="node1" presStyleIdx="2" presStyleCnt="4">
        <dgm:presLayoutVars>
          <dgm:chMax val="0"/>
          <dgm:chPref val="0"/>
          <dgm:bulletEnabled val="1"/>
        </dgm:presLayoutVars>
      </dgm:prSet>
      <dgm:spPr/>
      <dgm:t>
        <a:bodyPr/>
        <a:lstStyle/>
        <a:p>
          <a:endParaRPr lang="en-US"/>
        </a:p>
      </dgm:t>
    </dgm:pt>
    <dgm:pt modelId="{792D636F-968D-4C28-A744-A864C9456E24}" type="pres">
      <dgm:prSet presAssocID="{39B4B064-8BF1-419F-B56B-1C6CEF8F84FB}" presName="parSh" presStyleLbl="node1" presStyleIdx="3" presStyleCnt="4"/>
      <dgm:spPr/>
      <dgm:t>
        <a:bodyPr/>
        <a:lstStyle/>
        <a:p>
          <a:endParaRPr lang="en-US"/>
        </a:p>
      </dgm:t>
    </dgm:pt>
    <dgm:pt modelId="{FB3239EA-7DC9-4346-A11B-45873557D646}" type="pres">
      <dgm:prSet presAssocID="{39B4B064-8BF1-419F-B56B-1C6CEF8F84FB}" presName="desTx" presStyleLbl="fgAcc1" presStyleIdx="3" presStyleCnt="4">
        <dgm:presLayoutVars>
          <dgm:bulletEnabled val="1"/>
        </dgm:presLayoutVars>
      </dgm:prSet>
      <dgm:spPr/>
      <dgm:t>
        <a:bodyPr/>
        <a:lstStyle/>
        <a:p>
          <a:endParaRPr lang="en-US"/>
        </a:p>
      </dgm:t>
    </dgm:pt>
  </dgm:ptLst>
  <dgm:cxnLst>
    <dgm:cxn modelId="{3B493D38-60EB-4421-B065-DEA470994076}" type="presOf" srcId="{E3A0B1D9-CB79-4939-B386-CAD559D0CE98}" destId="{1D51AD02-13BE-4E1E-A2FD-B9092C76D687}" srcOrd="0" destOrd="0" presId="urn:microsoft.com/office/officeart/2005/8/layout/process3"/>
    <dgm:cxn modelId="{05055FE4-8334-4272-90A7-9A3886603604}" srcId="{2AC67EDF-D1F3-4558-9673-5073DE89D75F}" destId="{D4AEFF2B-6592-45BF-BDBF-58A13D331664}" srcOrd="2" destOrd="0" parTransId="{1E52E736-12D2-4476-9407-78DDE66AE110}" sibTransId="{42CAA067-30A9-4F72-8938-AB30DB1C2CD0}"/>
    <dgm:cxn modelId="{790717D4-F338-455A-A319-D0ADF0A36401}" type="presOf" srcId="{964EA3F8-7A4E-4DE6-9623-D166F7A98654}" destId="{ECC22B03-28B4-4771-8845-D7A4C04D4122}" srcOrd="0" destOrd="0" presId="urn:microsoft.com/office/officeart/2005/8/layout/process3"/>
    <dgm:cxn modelId="{EA7576B1-8C73-41DC-9124-56BB188A9506}" type="presOf" srcId="{83182B88-A319-4C2C-BD62-4A4ABE9DCA48}" destId="{C6641C2B-4678-4D49-B2DD-EE41FC8F9CDD}" srcOrd="0" destOrd="2" presId="urn:microsoft.com/office/officeart/2005/8/layout/process3"/>
    <dgm:cxn modelId="{4FB548A5-9D5E-4B97-BF85-6BBD79A72F0B}" srcId="{2AC67EDF-D1F3-4558-9673-5073DE89D75F}" destId="{528BCF94-26A2-449B-9441-80E4AAE396BA}" srcOrd="0" destOrd="0" parTransId="{6D8C7366-AAC6-4268-9525-B602948A9D73}" sibTransId="{5973A717-B1AE-41F1-9338-DB82DBE654DF}"/>
    <dgm:cxn modelId="{086572A7-202B-41AB-9FB3-4EBB90741A1A}" type="presOf" srcId="{964EA3F8-7A4E-4DE6-9623-D166F7A98654}" destId="{C851D021-95C1-4CA5-9AC4-0713E5AF6231}" srcOrd="1" destOrd="0" presId="urn:microsoft.com/office/officeart/2005/8/layout/process3"/>
    <dgm:cxn modelId="{4F050F1B-4901-410E-892E-96D7B3D69907}" type="presOf" srcId="{528BCF94-26A2-449B-9441-80E4AAE396BA}" destId="{D9323618-0A56-4538-BD3B-35FD8838B728}" srcOrd="1" destOrd="0" presId="urn:microsoft.com/office/officeart/2005/8/layout/process3"/>
    <dgm:cxn modelId="{2E7C4268-C016-49E5-A8FC-B1E43A9F7225}" type="presOf" srcId="{0C04BCB3-5E5F-4596-9178-E570AA6A7171}" destId="{FB3239EA-7DC9-4346-A11B-45873557D646}" srcOrd="0" destOrd="0" presId="urn:microsoft.com/office/officeart/2005/8/layout/process3"/>
    <dgm:cxn modelId="{6AEB4DDC-EEFC-4025-B8E4-95B3BDF11425}" type="presOf" srcId="{5973A717-B1AE-41F1-9338-DB82DBE654DF}" destId="{A43E9065-1FE2-4780-A784-69BFBAF864BE}" srcOrd="0" destOrd="0" presId="urn:microsoft.com/office/officeart/2005/8/layout/process3"/>
    <dgm:cxn modelId="{5CBD2D84-815C-4B77-B4FA-671C994171FF}" srcId="{39B4B064-8BF1-419F-B56B-1C6CEF8F84FB}" destId="{0C04BCB3-5E5F-4596-9178-E570AA6A7171}" srcOrd="0" destOrd="0" parTransId="{84200122-80AB-48C3-A285-C1709D447ECD}" sibTransId="{C1700D93-C2AE-4E7A-92C6-0B38737C9768}"/>
    <dgm:cxn modelId="{A0BAE359-16E1-4DFC-966F-B1D4AAF2EBB3}" srcId="{E3A0B1D9-CB79-4939-B386-CAD559D0CE98}" destId="{95297976-6C79-440D-96F2-97629214D0CC}" srcOrd="0" destOrd="0" parTransId="{89BFD992-0276-401F-8DA0-365A4EA88768}" sibTransId="{7FAD0E51-4DC2-4CB8-AA07-A53D0B9312F5}"/>
    <dgm:cxn modelId="{0B7C39B6-315D-477D-99C6-6ED022CAA3A4}" type="presOf" srcId="{39B4B064-8BF1-419F-B56B-1C6CEF8F84FB}" destId="{792D636F-968D-4C28-A744-A864C9456E24}" srcOrd="1" destOrd="0" presId="urn:microsoft.com/office/officeart/2005/8/layout/process3"/>
    <dgm:cxn modelId="{2722C227-C6E8-427A-A43A-A77669EB4E7D}" type="presOf" srcId="{E3A0B1D9-CB79-4939-B386-CAD559D0CE98}" destId="{3100F6B7-786A-4724-A10F-AE817AF211D8}" srcOrd="1" destOrd="0" presId="urn:microsoft.com/office/officeart/2005/8/layout/process3"/>
    <dgm:cxn modelId="{4143414D-3E8C-4570-BE35-0A6724BAB6D7}" type="presOf" srcId="{851D3856-E0F9-414E-B056-1EAE825935A3}" destId="{2C0DEF3D-0393-42FE-B1BF-81F679532F85}" srcOrd="0" destOrd="0" presId="urn:microsoft.com/office/officeart/2005/8/layout/process3"/>
    <dgm:cxn modelId="{32AF60D6-ADD4-4FF4-8E61-3B4B08BDE171}" srcId="{D4AEFF2B-6592-45BF-BDBF-58A13D331664}" destId="{83182B88-A319-4C2C-BD62-4A4ABE9DCA48}" srcOrd="2" destOrd="0" parTransId="{57FEB105-6597-48AD-8C07-412AAF6274F8}" sibTransId="{21373AD9-3B26-4997-B1C2-8FD505834938}"/>
    <dgm:cxn modelId="{1611ACFC-EAA2-45C3-B73B-A1EEA073E686}" type="presOf" srcId="{528BCF94-26A2-449B-9441-80E4AAE396BA}" destId="{3C079DDA-5F66-4E62-A759-D517B3A17777}" srcOrd="0" destOrd="0" presId="urn:microsoft.com/office/officeart/2005/8/layout/process3"/>
    <dgm:cxn modelId="{EFA07EDD-5672-4570-A6F4-E9493CEB738F}" srcId="{528BCF94-26A2-449B-9441-80E4AAE396BA}" destId="{851D3856-E0F9-414E-B056-1EAE825935A3}" srcOrd="0" destOrd="0" parTransId="{CEC33090-C3B7-4CC3-945C-E0D15D30790D}" sibTransId="{391109CC-2AC7-404F-AA88-71875A95A5BE}"/>
    <dgm:cxn modelId="{5D0823CF-61D6-4753-8ED0-2364FF97D4EF}" type="presOf" srcId="{95297976-6C79-440D-96F2-97629214D0CC}" destId="{8CEA4DEA-33F7-48D9-9104-3819F8D4FBED}" srcOrd="0" destOrd="0" presId="urn:microsoft.com/office/officeart/2005/8/layout/process3"/>
    <dgm:cxn modelId="{1CCA4D22-5C99-4D13-8BFD-31DC7FCAFCC3}" type="presOf" srcId="{42CAA067-30A9-4F72-8938-AB30DB1C2CD0}" destId="{E246F723-9A3B-4C90-BAFD-2B83B6FE548E}" srcOrd="1" destOrd="0" presId="urn:microsoft.com/office/officeart/2005/8/layout/process3"/>
    <dgm:cxn modelId="{45F038DD-DFCE-4BFD-B570-2CBE85C6262D}" type="presOf" srcId="{39B4B064-8BF1-419F-B56B-1C6CEF8F84FB}" destId="{6B50B2A7-4D7F-4D4F-A57E-A06451AB3A62}" srcOrd="0" destOrd="0" presId="urn:microsoft.com/office/officeart/2005/8/layout/process3"/>
    <dgm:cxn modelId="{6D83C033-FA84-4FAD-A8C9-7A8AA9A08E1E}" srcId="{D4AEFF2B-6592-45BF-BDBF-58A13D331664}" destId="{17F548CB-EAE5-4C93-AF2A-642D3AAB7B0C}" srcOrd="0" destOrd="0" parTransId="{7741CE91-D95F-45F2-88E8-BD99DBE9A468}" sibTransId="{5F2BF1F5-08DC-40FB-92E8-9101A331BA39}"/>
    <dgm:cxn modelId="{4EF568FA-9963-4F56-A113-7683F8C6FA8B}" srcId="{2AC67EDF-D1F3-4558-9673-5073DE89D75F}" destId="{E3A0B1D9-CB79-4939-B386-CAD559D0CE98}" srcOrd="1" destOrd="0" parTransId="{DE48A592-51E3-411D-83E8-4141AC3BAD9C}" sibTransId="{964EA3F8-7A4E-4DE6-9623-D166F7A98654}"/>
    <dgm:cxn modelId="{4D513746-6270-44B1-9222-FFE245041479}" type="presOf" srcId="{85EAC4B1-D836-4D76-8835-CE3A4B853915}" destId="{C6641C2B-4678-4D49-B2DD-EE41FC8F9CDD}" srcOrd="0" destOrd="1" presId="urn:microsoft.com/office/officeart/2005/8/layout/process3"/>
    <dgm:cxn modelId="{E7B3B917-AA32-476D-AB2A-D3DDF7A2B0E7}" srcId="{D4AEFF2B-6592-45BF-BDBF-58A13D331664}" destId="{85EAC4B1-D836-4D76-8835-CE3A4B853915}" srcOrd="1" destOrd="0" parTransId="{64EAF22B-E912-4031-B3AE-97170B47ADDF}" sibTransId="{1A8BD0DA-FA12-41A3-BB0A-EA1EC72AFDB2}"/>
    <dgm:cxn modelId="{5CD69675-BB71-4B08-B321-B9176F8D715C}" type="presOf" srcId="{17F548CB-EAE5-4C93-AF2A-642D3AAB7B0C}" destId="{C6641C2B-4678-4D49-B2DD-EE41FC8F9CDD}" srcOrd="0" destOrd="0" presId="urn:microsoft.com/office/officeart/2005/8/layout/process3"/>
    <dgm:cxn modelId="{4150AAF0-A65F-4204-8231-64D7CD1E16DF}" type="presOf" srcId="{2AC67EDF-D1F3-4558-9673-5073DE89D75F}" destId="{E3843667-6387-48A5-AE98-DCD627161268}" srcOrd="0" destOrd="0" presId="urn:microsoft.com/office/officeart/2005/8/layout/process3"/>
    <dgm:cxn modelId="{0B08A7AC-A37C-414A-A82C-7A47B4E7F1DB}" srcId="{2AC67EDF-D1F3-4558-9673-5073DE89D75F}" destId="{39B4B064-8BF1-419F-B56B-1C6CEF8F84FB}" srcOrd="3" destOrd="0" parTransId="{B9E51DCE-4A91-485E-A6C6-CA3E74A66F69}" sibTransId="{638C025A-3898-435F-982E-2D05E471AEA9}"/>
    <dgm:cxn modelId="{2788DFE6-251A-4F37-9C4A-0BEB58A33A72}" type="presOf" srcId="{D4AEFF2B-6592-45BF-BDBF-58A13D331664}" destId="{800C99F5-5123-4237-92C2-6BDD8F3A7592}" srcOrd="1" destOrd="0" presId="urn:microsoft.com/office/officeart/2005/8/layout/process3"/>
    <dgm:cxn modelId="{2D5CEE0A-1EE6-41BD-9980-4B725D7FFFA3}" type="presOf" srcId="{42CAA067-30A9-4F72-8938-AB30DB1C2CD0}" destId="{B2D6E1D7-A0A0-40A1-BB9E-153C71CD187C}" srcOrd="0" destOrd="0" presId="urn:microsoft.com/office/officeart/2005/8/layout/process3"/>
    <dgm:cxn modelId="{64DA8FAD-0CED-457F-8BB9-93E811B3D625}" type="presOf" srcId="{5973A717-B1AE-41F1-9338-DB82DBE654DF}" destId="{E43E47A6-778C-480A-9F0B-6BE7CAEC0A85}" srcOrd="1" destOrd="0" presId="urn:microsoft.com/office/officeart/2005/8/layout/process3"/>
    <dgm:cxn modelId="{EFAE1078-7D57-4D94-9C27-A1782DA6A331}" type="presOf" srcId="{D4AEFF2B-6592-45BF-BDBF-58A13D331664}" destId="{7FADF62B-FE07-4F32-9D6E-CB42E14C6C7E}" srcOrd="0" destOrd="0" presId="urn:microsoft.com/office/officeart/2005/8/layout/process3"/>
    <dgm:cxn modelId="{B0E8A2A0-E6AE-4632-BFDC-99D97871C2B8}" type="presParOf" srcId="{E3843667-6387-48A5-AE98-DCD627161268}" destId="{6997D6FF-1B60-404D-9A29-072E67DD59ED}" srcOrd="0" destOrd="0" presId="urn:microsoft.com/office/officeart/2005/8/layout/process3"/>
    <dgm:cxn modelId="{3A4F601B-68FC-4F50-BB39-78E59C2B0C29}" type="presParOf" srcId="{6997D6FF-1B60-404D-9A29-072E67DD59ED}" destId="{3C079DDA-5F66-4E62-A759-D517B3A17777}" srcOrd="0" destOrd="0" presId="urn:microsoft.com/office/officeart/2005/8/layout/process3"/>
    <dgm:cxn modelId="{FAB98B54-EB6C-4244-B013-4B65FC9A0731}" type="presParOf" srcId="{6997D6FF-1B60-404D-9A29-072E67DD59ED}" destId="{D9323618-0A56-4538-BD3B-35FD8838B728}" srcOrd="1" destOrd="0" presId="urn:microsoft.com/office/officeart/2005/8/layout/process3"/>
    <dgm:cxn modelId="{46D0B721-E3BA-44B9-94AC-9ADD6CEF7765}" type="presParOf" srcId="{6997D6FF-1B60-404D-9A29-072E67DD59ED}" destId="{2C0DEF3D-0393-42FE-B1BF-81F679532F85}" srcOrd="2" destOrd="0" presId="urn:microsoft.com/office/officeart/2005/8/layout/process3"/>
    <dgm:cxn modelId="{83814E33-99B1-4C9C-813E-031D797ABD07}" type="presParOf" srcId="{E3843667-6387-48A5-AE98-DCD627161268}" destId="{A43E9065-1FE2-4780-A784-69BFBAF864BE}" srcOrd="1" destOrd="0" presId="urn:microsoft.com/office/officeart/2005/8/layout/process3"/>
    <dgm:cxn modelId="{469A2A4E-0770-4C46-B5B9-52EE4080A4D2}" type="presParOf" srcId="{A43E9065-1FE2-4780-A784-69BFBAF864BE}" destId="{E43E47A6-778C-480A-9F0B-6BE7CAEC0A85}" srcOrd="0" destOrd="0" presId="urn:microsoft.com/office/officeart/2005/8/layout/process3"/>
    <dgm:cxn modelId="{0D4608C8-927B-41DC-BB9F-A1D440012E3B}" type="presParOf" srcId="{E3843667-6387-48A5-AE98-DCD627161268}" destId="{8228C8B0-EA88-486C-87EE-4B68184AD7CB}" srcOrd="2" destOrd="0" presId="urn:microsoft.com/office/officeart/2005/8/layout/process3"/>
    <dgm:cxn modelId="{6CECAB1F-95E1-4BA7-B221-6452DCE7BE86}" type="presParOf" srcId="{8228C8B0-EA88-486C-87EE-4B68184AD7CB}" destId="{1D51AD02-13BE-4E1E-A2FD-B9092C76D687}" srcOrd="0" destOrd="0" presId="urn:microsoft.com/office/officeart/2005/8/layout/process3"/>
    <dgm:cxn modelId="{88551FAB-5A79-42C7-855C-B4102E8F8E43}" type="presParOf" srcId="{8228C8B0-EA88-486C-87EE-4B68184AD7CB}" destId="{3100F6B7-786A-4724-A10F-AE817AF211D8}" srcOrd="1" destOrd="0" presId="urn:microsoft.com/office/officeart/2005/8/layout/process3"/>
    <dgm:cxn modelId="{9B3CAAC3-BE67-40CB-B05D-4761F3977CE4}" type="presParOf" srcId="{8228C8B0-EA88-486C-87EE-4B68184AD7CB}" destId="{8CEA4DEA-33F7-48D9-9104-3819F8D4FBED}" srcOrd="2" destOrd="0" presId="urn:microsoft.com/office/officeart/2005/8/layout/process3"/>
    <dgm:cxn modelId="{C00C6F64-E7AD-4BB5-B2BC-8E0B6C746BA6}" type="presParOf" srcId="{E3843667-6387-48A5-AE98-DCD627161268}" destId="{ECC22B03-28B4-4771-8845-D7A4C04D4122}" srcOrd="3" destOrd="0" presId="urn:microsoft.com/office/officeart/2005/8/layout/process3"/>
    <dgm:cxn modelId="{B7FE798E-8DCC-4786-9AF7-9159FC60AD1C}" type="presParOf" srcId="{ECC22B03-28B4-4771-8845-D7A4C04D4122}" destId="{C851D021-95C1-4CA5-9AC4-0713E5AF6231}" srcOrd="0" destOrd="0" presId="urn:microsoft.com/office/officeart/2005/8/layout/process3"/>
    <dgm:cxn modelId="{5D93F3E4-1C34-4863-AB11-20B667CF43EF}" type="presParOf" srcId="{E3843667-6387-48A5-AE98-DCD627161268}" destId="{57480F38-13AB-4851-AC13-D19EA06E9D73}" srcOrd="4" destOrd="0" presId="urn:microsoft.com/office/officeart/2005/8/layout/process3"/>
    <dgm:cxn modelId="{717B877A-2C64-48A9-814D-CEC902F25181}" type="presParOf" srcId="{57480F38-13AB-4851-AC13-D19EA06E9D73}" destId="{7FADF62B-FE07-4F32-9D6E-CB42E14C6C7E}" srcOrd="0" destOrd="0" presId="urn:microsoft.com/office/officeart/2005/8/layout/process3"/>
    <dgm:cxn modelId="{D1E8E404-7B1F-4430-B299-A3FFC8F2ED7B}" type="presParOf" srcId="{57480F38-13AB-4851-AC13-D19EA06E9D73}" destId="{800C99F5-5123-4237-92C2-6BDD8F3A7592}" srcOrd="1" destOrd="0" presId="urn:microsoft.com/office/officeart/2005/8/layout/process3"/>
    <dgm:cxn modelId="{C07072E4-85BA-4C41-957B-70FD9F19535C}" type="presParOf" srcId="{57480F38-13AB-4851-AC13-D19EA06E9D73}" destId="{C6641C2B-4678-4D49-B2DD-EE41FC8F9CDD}" srcOrd="2" destOrd="0" presId="urn:microsoft.com/office/officeart/2005/8/layout/process3"/>
    <dgm:cxn modelId="{43B0C4B5-10C7-484F-9F3D-17449BB55148}" type="presParOf" srcId="{E3843667-6387-48A5-AE98-DCD627161268}" destId="{B2D6E1D7-A0A0-40A1-BB9E-153C71CD187C}" srcOrd="5" destOrd="0" presId="urn:microsoft.com/office/officeart/2005/8/layout/process3"/>
    <dgm:cxn modelId="{CBC790E0-F4AE-4352-A6E2-AB2861187A78}" type="presParOf" srcId="{B2D6E1D7-A0A0-40A1-BB9E-153C71CD187C}" destId="{E246F723-9A3B-4C90-BAFD-2B83B6FE548E}" srcOrd="0" destOrd="0" presId="urn:microsoft.com/office/officeart/2005/8/layout/process3"/>
    <dgm:cxn modelId="{A0B60770-71A0-4EC2-842A-6DBDC6AF7F17}" type="presParOf" srcId="{E3843667-6387-48A5-AE98-DCD627161268}" destId="{479CAE2E-6E8F-4E92-B6DE-613AE00DA685}" srcOrd="6" destOrd="0" presId="urn:microsoft.com/office/officeart/2005/8/layout/process3"/>
    <dgm:cxn modelId="{9E27504B-FF99-4CB6-87A5-0B801D707ED0}" type="presParOf" srcId="{479CAE2E-6E8F-4E92-B6DE-613AE00DA685}" destId="{6B50B2A7-4D7F-4D4F-A57E-A06451AB3A62}" srcOrd="0" destOrd="0" presId="urn:microsoft.com/office/officeart/2005/8/layout/process3"/>
    <dgm:cxn modelId="{2D055FEB-59F2-48C2-95AC-0A1976464B72}" type="presParOf" srcId="{479CAE2E-6E8F-4E92-B6DE-613AE00DA685}" destId="{792D636F-968D-4C28-A744-A864C9456E24}" srcOrd="1" destOrd="0" presId="urn:microsoft.com/office/officeart/2005/8/layout/process3"/>
    <dgm:cxn modelId="{66A5546D-4523-493A-A045-13B748E72E36}" type="presParOf" srcId="{479CAE2E-6E8F-4E92-B6DE-613AE00DA685}" destId="{FB3239EA-7DC9-4346-A11B-45873557D646}" srcOrd="2" destOrd="0" presId="urn:microsoft.com/office/officeart/2005/8/layout/process3"/>
  </dgm:cxnLst>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6AEE302-7F67-473D-A331-767F983FE364}" type="datetimeFigureOut">
              <a:rPr lang="en-US" smtClean="0"/>
              <a:t>8/1/2017</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6EC7B77-A623-440D-9FD5-EC8BD052841A}" type="slidenum">
              <a:rPr lang="en-US" smtClean="0"/>
              <a:t>‹Nº›</a:t>
            </a:fld>
            <a:endParaRPr lang="en-US" dirty="0"/>
          </a:p>
        </p:txBody>
      </p:sp>
    </p:spTree>
    <p:extLst>
      <p:ext uri="{BB962C8B-B14F-4D97-AF65-F5344CB8AC3E}">
        <p14:creationId xmlns:p14="http://schemas.microsoft.com/office/powerpoint/2010/main" val="3417422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C7B77-A623-440D-9FD5-EC8BD052841A}" type="slidenum">
              <a:rPr lang="en-US" smtClean="0"/>
              <a:t>1</a:t>
            </a:fld>
            <a:endParaRPr lang="en-US" dirty="0"/>
          </a:p>
        </p:txBody>
      </p:sp>
    </p:spTree>
    <p:extLst>
      <p:ext uri="{BB962C8B-B14F-4D97-AF65-F5344CB8AC3E}">
        <p14:creationId xmlns:p14="http://schemas.microsoft.com/office/powerpoint/2010/main" val="823139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E93538-1267-4AC8-AD99-9E65CAFA5E09}" type="slidenum">
              <a:rPr lang="en-US" altLang="en-US" smtClean="0">
                <a:latin typeface="Calibri" panose="020F0502020204030204" pitchFamily="34" charset="0"/>
              </a:rPr>
              <a:pPr/>
              <a:t>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598752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494876-766D-4C21-914A-20DB74422455}" type="slidenum">
              <a:rPr lang="en-US" smtClean="0"/>
              <a:t>11</a:t>
            </a:fld>
            <a:endParaRPr lang="en-US"/>
          </a:p>
        </p:txBody>
      </p:sp>
    </p:spTree>
    <p:extLst>
      <p:ext uri="{BB962C8B-B14F-4D97-AF65-F5344CB8AC3E}">
        <p14:creationId xmlns:p14="http://schemas.microsoft.com/office/powerpoint/2010/main" val="4129034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494876-766D-4C21-914A-20DB74422455}" type="slidenum">
              <a:rPr lang="en-US" smtClean="0"/>
              <a:t>14</a:t>
            </a:fld>
            <a:endParaRPr lang="en-US"/>
          </a:p>
        </p:txBody>
      </p:sp>
    </p:spTree>
    <p:extLst>
      <p:ext uri="{BB962C8B-B14F-4D97-AF65-F5344CB8AC3E}">
        <p14:creationId xmlns:p14="http://schemas.microsoft.com/office/powerpoint/2010/main" val="2914817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94876-766D-4C21-914A-20DB74422455}" type="slidenum">
              <a:rPr lang="en-US" smtClean="0"/>
              <a:t>22</a:t>
            </a:fld>
            <a:endParaRPr lang="en-US"/>
          </a:p>
        </p:txBody>
      </p:sp>
    </p:spTree>
    <p:extLst>
      <p:ext uri="{BB962C8B-B14F-4D97-AF65-F5344CB8AC3E}">
        <p14:creationId xmlns:p14="http://schemas.microsoft.com/office/powerpoint/2010/main" val="386601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One-way ANOVA analysis was performed to reveal possible differences between the groups in the first test, the second test and in the rate of change from the first to the second test. As expected, there were no differences between the groups in the first test [F(2, 31)=0.05, n.s], the second test [F(3,21)=0.1; n.s.] and no difference in the rate of change from the first to second test. [F(3,21)=0.5; n.s].</a:t>
            </a:r>
          </a:p>
          <a:p>
            <a:endParaRPr lang="en-US" altLang="en-US" smtClean="0"/>
          </a:p>
        </p:txBody>
      </p:sp>
      <p:sp>
        <p:nvSpPr>
          <p:cNvPr id="4" name="Slide Number Placeholder 3"/>
          <p:cNvSpPr>
            <a:spLocks noGrp="1"/>
          </p:cNvSpPr>
          <p:nvPr>
            <p:ph type="sldNum" sz="quarter" idx="5"/>
          </p:nvPr>
        </p:nvSpPr>
        <p:spPr/>
        <p:txBody>
          <a:bodyPr/>
          <a:lstStyle/>
          <a:p>
            <a:pPr>
              <a:defRPr/>
            </a:pPr>
            <a:fld id="{F960675E-611F-4E0C-8615-1F0B1E0C7E74}" type="slidenum">
              <a:rPr lang="en-US" smtClean="0"/>
              <a:pPr>
                <a:defRPr/>
              </a:pPr>
              <a:t>30</a:t>
            </a:fld>
            <a:endParaRPr lang="en-US"/>
          </a:p>
        </p:txBody>
      </p:sp>
    </p:spTree>
    <p:extLst>
      <p:ext uri="{BB962C8B-B14F-4D97-AF65-F5344CB8AC3E}">
        <p14:creationId xmlns:p14="http://schemas.microsoft.com/office/powerpoint/2010/main" val="2364358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ctrTitle"/>
          </p:nvPr>
        </p:nvSpPr>
        <p:spPr>
          <a:xfrm>
            <a:off x="464023" y="2315633"/>
            <a:ext cx="10963703" cy="2387600"/>
          </a:xfrm>
          <a:prstGeom prst="rect">
            <a:avLst/>
          </a:prstGeom>
        </p:spPr>
        <p:txBody>
          <a:bodyPr anchor="ctr">
            <a:normAutofit/>
          </a:bodyPr>
          <a:lstStyle>
            <a:lvl1pPr algn="l">
              <a:defRPr sz="4800">
                <a:solidFill>
                  <a:schemeClr val="bg1"/>
                </a:solidFill>
                <a:latin typeface="Arial" charset="0"/>
                <a:ea typeface="Arial" charset="0"/>
                <a:cs typeface="Arial" charset="0"/>
              </a:defRPr>
            </a:lvl1pPr>
          </a:lstStyle>
          <a:p>
            <a:r>
              <a:rPr lang="en-US" dirty="0"/>
              <a:t>Click to edit Master title style</a:t>
            </a:r>
          </a:p>
        </p:txBody>
      </p:sp>
      <p:cxnSp>
        <p:nvCxnSpPr>
          <p:cNvPr id="7" name="Straight Connector 6"/>
          <p:cNvCxnSpPr/>
          <p:nvPr userDrawn="1"/>
        </p:nvCxnSpPr>
        <p:spPr>
          <a:xfrm>
            <a:off x="604388" y="3846077"/>
            <a:ext cx="10515600" cy="0"/>
          </a:xfrm>
          <a:prstGeom prst="line">
            <a:avLst/>
          </a:prstGeom>
          <a:ln>
            <a:solidFill>
              <a:schemeClr val="bg1"/>
            </a:solidFill>
          </a:ln>
          <a:effectLst>
            <a:softEdge rad="0"/>
          </a:effectLst>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4540155" y="5413613"/>
            <a:ext cx="3375547" cy="1291988"/>
          </a:xfrm>
          <a:prstGeom prst="rect">
            <a:avLst/>
          </a:prstGeom>
          <a:solidFill>
            <a:srgbClr val="277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14271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CCFF-3385-4F54-AAE0-AA6CE5328049}" type="datetime1">
              <a:rPr lang="en-US" smtClean="0"/>
              <a:t>8/1/2017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551229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C12983-5159-408E-9DA9-7071FB0AAEAF}" type="datetime1">
              <a:rPr lang="en-US" smtClean="0"/>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530746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15908A-7CA2-49E4-883B-3AF74AAFB734}" type="datetime1">
              <a:rPr lang="en-US" smtClean="0"/>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962717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6EAB76-FD09-4F11-8C3C-D3DF144D59C5}" type="datetime1">
              <a:rPr lang="en-US" smtClean="0"/>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354365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CC9D66-31F8-42BB-A0B2-826B934BEAC1}" type="datetime1">
              <a:rPr lang="en-US" smtClean="0"/>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2332536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E9129E-CD52-4258-9766-1F7E411E735D}" type="datetime1">
              <a:rPr lang="en-US" smtClean="0"/>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76316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6EC72B-DA18-48BC-A4F0-07CED03CE3C5}" type="datetime1">
              <a:rPr lang="en-US" smtClean="0"/>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420076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DE8A4DC-F523-46CC-902C-698AE8D64588}" type="datetime1">
              <a:rPr lang="en-US" smtClean="0"/>
              <a:t>8/1/2017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3497889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12235EE-DB99-4F78-99C8-4229C5D1FA1F}" type="datetime1">
              <a:rPr lang="en-US" smtClean="0"/>
              <a:t>8/1/2017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457499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D368A0-0B55-4334-ADD5-E745C8330B41}" type="datetime1">
              <a:rPr lang="en-US" smtClean="0"/>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727679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5124" name="Picture 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 y="0"/>
            <a:ext cx="12191999" cy="338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09600" y="1828800"/>
            <a:ext cx="10363200" cy="1143000"/>
          </a:xfrm>
        </p:spPr>
        <p:txBody>
          <a:bodyPr anchor="ctr">
            <a:noAutofit/>
          </a:bodyPr>
          <a:lstStyle>
            <a:lvl1pPr>
              <a:lnSpc>
                <a:spcPct val="100000"/>
              </a:lnSpc>
              <a:defRPr sz="3600" spc="-80" baseline="0">
                <a:solidFill>
                  <a:schemeClr val="tx1">
                    <a:lumMod val="65000"/>
                    <a:lumOff val="35000"/>
                  </a:schemeClr>
                </a:solidFill>
                <a:latin typeface="Segoe"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09600" y="2971800"/>
            <a:ext cx="10363200" cy="914400"/>
          </a:xfrm>
        </p:spPr>
        <p:txBody>
          <a:bodyPr/>
          <a:lstStyle>
            <a:lvl1pPr marL="0" indent="0" algn="l">
              <a:buNone/>
              <a:defRPr b="0" cap="all" spc="120" baseline="0">
                <a:solidFill>
                  <a:srgbClr val="FE5815"/>
                </a:solidFill>
                <a:latin typeface="Segoe"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2C97F9-AF20-4D96-A9A2-3D39A952B49F}" type="datetime1">
              <a:rPr lang="en-US" smtClean="0">
                <a:solidFill>
                  <a:schemeClr val="bg1">
                    <a:lumMod val="65000"/>
                  </a:schemeClr>
                </a:solidFill>
              </a:rPr>
              <a:t>8/1/2017</a:t>
            </a:fld>
            <a:endParaRPr lang="en-US" dirty="0">
              <a:solidFill>
                <a:schemeClr val="bg1">
                  <a:lumMod val="65000"/>
                </a:schemeClr>
              </a:solidFill>
            </a:endParaRPr>
          </a:p>
        </p:txBody>
      </p:sp>
      <p:sp>
        <p:nvSpPr>
          <p:cNvPr id="5" name="Footer Placeholder 4"/>
          <p:cNvSpPr>
            <a:spLocks noGrp="1"/>
          </p:cNvSpPr>
          <p:nvPr>
            <p:ph type="ftr" sz="quarter" idx="11"/>
          </p:nvPr>
        </p:nvSpPr>
        <p:spPr/>
        <p:txBody>
          <a:bodyPr/>
          <a:lstStyle/>
          <a:p>
            <a:endParaRPr lang="en-US" dirty="0"/>
          </a:p>
        </p:txBody>
      </p:sp>
      <p:grpSp>
        <p:nvGrpSpPr>
          <p:cNvPr id="7" name="Group 6"/>
          <p:cNvGrpSpPr/>
          <p:nvPr userDrawn="1"/>
        </p:nvGrpSpPr>
        <p:grpSpPr>
          <a:xfrm>
            <a:off x="11411680" y="6324600"/>
            <a:ext cx="475520" cy="356640"/>
            <a:chOff x="8136431" y="5022563"/>
            <a:chExt cx="356640" cy="356640"/>
          </a:xfrm>
        </p:grpSpPr>
        <p:sp>
          <p:nvSpPr>
            <p:cNvPr id="8" name="Oval 7">
              <a:hlinkClick r:id="" action="ppaction://hlinkshowjump?jump=nextslide"/>
            </p:cNvPr>
            <p:cNvSpPr>
              <a:spLocks noChangeAspect="1"/>
            </p:cNvSpPr>
            <p:nvPr/>
          </p:nvSpPr>
          <p:spPr>
            <a:xfrm>
              <a:off x="8136431" y="5022563"/>
              <a:ext cx="356640" cy="356640"/>
            </a:xfrm>
            <a:prstGeom prst="ellipse">
              <a:avLst/>
            </a:prstGeom>
            <a:gradFill flip="none" rotWithShape="1">
              <a:gsLst>
                <a:gs pos="0">
                  <a:srgbClr val="FE5815"/>
                </a:gs>
                <a:gs pos="100000">
                  <a:srgbClr val="FFC000"/>
                </a:gs>
              </a:gsLst>
              <a:path path="circle">
                <a:fillToRect l="100000" t="100000"/>
              </a:path>
              <a:tileRect r="-100000" b="-100000"/>
            </a:gradFill>
            <a:ln w="12700">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65000"/>
                    <a:lumOff val="35000"/>
                  </a:schemeClr>
                </a:solidFill>
                <a:latin typeface="Segoe" pitchFamily="34" charset="0"/>
              </a:endParaRPr>
            </a:p>
          </p:txBody>
        </p:sp>
        <p:sp>
          <p:nvSpPr>
            <p:cNvPr id="9" name="Isosceles Triangle 8">
              <a:hlinkClick r:id="" action="ppaction://hlinkshowjump?jump=nextslide"/>
            </p:cNvPr>
            <p:cNvSpPr>
              <a:spLocks noChangeAspect="1"/>
            </p:cNvSpPr>
            <p:nvPr/>
          </p:nvSpPr>
          <p:spPr>
            <a:xfrm rot="5400000" flipH="1">
              <a:off x="8252374" y="5117516"/>
              <a:ext cx="195162" cy="168243"/>
            </a:xfrm>
            <a:prstGeom prst="triangle">
              <a:avLst/>
            </a:prstGeom>
            <a:solidFill>
              <a:schemeClr val="bg1"/>
            </a:solidFill>
            <a:ln>
              <a:noFill/>
            </a:ln>
            <a:effectLst>
              <a:outerShdw blurRad="50800" dist="38100" algn="l" rotWithShape="0">
                <a:srgbClr val="D3564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328734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5C4914-5464-4558-9A66-4C9A1185DCF5}" type="datetime1">
              <a:rPr lang="en-US" smtClean="0"/>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380442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1433" y="242235"/>
            <a:ext cx="10074275" cy="1116012"/>
          </a:xfrm>
        </p:spPr>
        <p:txBody>
          <a:bodyPr/>
          <a:lstStyle/>
          <a:p>
            <a:r>
              <a:rPr lang="en-US"/>
              <a:t>Click to edit Master title style</a:t>
            </a:r>
          </a:p>
        </p:txBody>
      </p:sp>
      <p:sp>
        <p:nvSpPr>
          <p:cNvPr id="6" name="Date Placeholder 3"/>
          <p:cNvSpPr>
            <a:spLocks noGrp="1"/>
          </p:cNvSpPr>
          <p:nvPr>
            <p:ph type="dt" sz="half" idx="2"/>
          </p:nvPr>
        </p:nvSpPr>
        <p:spPr>
          <a:xfrm>
            <a:off x="4421273" y="6492875"/>
            <a:ext cx="3178629" cy="365125"/>
          </a:xfrm>
          <a:prstGeom prst="rect">
            <a:avLst/>
          </a:prstGeom>
        </p:spPr>
        <p:txBody>
          <a:bodyPr vert="horz" lIns="91440" tIns="45720" rIns="91440" bIns="45720" rtlCol="0" anchor="ctr"/>
          <a:lstStyle>
            <a:lvl1pPr algn="ctr">
              <a:defRPr sz="1100" b="1">
                <a:solidFill>
                  <a:schemeClr val="tx1">
                    <a:lumMod val="65000"/>
                    <a:lumOff val="35000"/>
                  </a:schemeClr>
                </a:solidFill>
                <a:latin typeface="Agency FB" panose="020B0503020202020204" pitchFamily="34" charset="0"/>
              </a:defRPr>
            </a:lvl1pPr>
          </a:lstStyle>
          <a:p>
            <a:fld id="{6856CC26-E22E-4E7B-9879-0F7D6680B5AD}" type="datetime1">
              <a:rPr lang="en-US" smtClean="0"/>
              <a:t>8/1/2017</a:t>
            </a:fld>
            <a:endParaRPr lang="en-US" dirty="0"/>
          </a:p>
        </p:txBody>
      </p:sp>
    </p:spTree>
    <p:extLst>
      <p:ext uri="{BB962C8B-B14F-4D97-AF65-F5344CB8AC3E}">
        <p14:creationId xmlns:p14="http://schemas.microsoft.com/office/powerpoint/2010/main" val="2821997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10800000" flipH="1">
            <a:off x="6265333" y="1"/>
            <a:ext cx="5926667"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BBA4CA16-13A1-4D3D-947D-352B7C0436AD}" type="datetime1">
              <a:rPr lang="en-US" smtClean="0">
                <a:solidFill>
                  <a:schemeClr val="bg1">
                    <a:lumMod val="65000"/>
                  </a:schemeClr>
                </a:solidFill>
              </a:rPr>
              <a:t>8/1/2017</a:t>
            </a:fld>
            <a:endParaRPr lang="en-US" dirty="0">
              <a:solidFill>
                <a:schemeClr val="bg1">
                  <a:lumMod val="65000"/>
                </a:schemeClr>
              </a:solidFill>
            </a:endParaRPr>
          </a:p>
        </p:txBody>
      </p:sp>
      <p:sp>
        <p:nvSpPr>
          <p:cNvPr id="4" name="Footer Placeholder 3"/>
          <p:cNvSpPr>
            <a:spLocks noGrp="1"/>
          </p:cNvSpPr>
          <p:nvPr>
            <p:ph type="ftr" sz="quarter" idx="11"/>
          </p:nvPr>
        </p:nvSpPr>
        <p:spPr/>
        <p:txBody>
          <a:bodyPr/>
          <a:lstStyle/>
          <a:p>
            <a:endParaRPr lang="en-US" dirty="0"/>
          </a:p>
        </p:txBody>
      </p:sp>
      <p:sp>
        <p:nvSpPr>
          <p:cNvPr id="8" name="Title 1"/>
          <p:cNvSpPr>
            <a:spLocks noGrp="1"/>
          </p:cNvSpPr>
          <p:nvPr>
            <p:ph type="title"/>
          </p:nvPr>
        </p:nvSpPr>
        <p:spPr>
          <a:xfrm>
            <a:off x="914400" y="304800"/>
            <a:ext cx="10160000" cy="838200"/>
          </a:xfrm>
        </p:spPr>
        <p:txBody>
          <a:bodyPr/>
          <a:lstStyle/>
          <a:p>
            <a:r>
              <a:rPr lang="en-US"/>
              <a:t>Click to edit Master title style</a:t>
            </a:r>
            <a:endParaRPr lang="en-US" dirty="0"/>
          </a:p>
        </p:txBody>
      </p:sp>
      <p:sp>
        <p:nvSpPr>
          <p:cNvPr id="9" name="Content Placeholder 2"/>
          <p:cNvSpPr>
            <a:spLocks noGrp="1"/>
          </p:cNvSpPr>
          <p:nvPr>
            <p:ph idx="1"/>
          </p:nvPr>
        </p:nvSpPr>
        <p:spPr>
          <a:xfrm>
            <a:off x="914400" y="1600200"/>
            <a:ext cx="10160000" cy="4373563"/>
          </a:xfrm>
        </p:spPr>
        <p:txBody>
          <a:bodyPr/>
          <a:lstStyle>
            <a:lvl1pPr>
              <a:defRPr sz="2200">
                <a:latin typeface="Segoe"/>
              </a:defRPr>
            </a:lvl1pPr>
            <a:lvl2pPr>
              <a:defRPr>
                <a:latin typeface="Segoe"/>
              </a:defRPr>
            </a:lvl2pPr>
            <a:lvl3pPr>
              <a:defRPr>
                <a:latin typeface="Segoe"/>
              </a:defRPr>
            </a:lvl3pPr>
            <a:lvl4pPr>
              <a:defRPr>
                <a:latin typeface="Segoe"/>
              </a:defRPr>
            </a:lvl4pPr>
            <a:lvl5pPr>
              <a:defRPr>
                <a:latin typeface="Sego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p:cNvGrpSpPr/>
          <p:nvPr userDrawn="1"/>
        </p:nvGrpSpPr>
        <p:grpSpPr>
          <a:xfrm>
            <a:off x="9699332" y="6324600"/>
            <a:ext cx="475520" cy="356640"/>
            <a:chOff x="6852170" y="5022563"/>
            <a:chExt cx="356640" cy="356640"/>
          </a:xfrm>
        </p:grpSpPr>
        <p:sp>
          <p:nvSpPr>
            <p:cNvPr id="10" name="Oval 9">
              <a:hlinkClick r:id="" action="ppaction://hlinkshowjump?jump=firstslide"/>
            </p:cNvPr>
            <p:cNvSpPr>
              <a:spLocks noChangeAspect="1"/>
            </p:cNvSpPr>
            <p:nvPr/>
          </p:nvSpPr>
          <p:spPr>
            <a:xfrm>
              <a:off x="6852170" y="5022563"/>
              <a:ext cx="356640" cy="356640"/>
            </a:xfrm>
            <a:prstGeom prst="ellipse">
              <a:avLst/>
            </a:prstGeom>
            <a:gradFill flip="none" rotWithShape="1">
              <a:gsLst>
                <a:gs pos="0">
                  <a:srgbClr val="FE5815"/>
                </a:gs>
                <a:gs pos="100000">
                  <a:srgbClr val="FFC000"/>
                </a:gs>
              </a:gsLst>
              <a:path path="circle">
                <a:fillToRect l="100000" t="100000"/>
              </a:path>
              <a:tileRect r="-100000" b="-100000"/>
            </a:gradFill>
            <a:ln w="12700">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65000"/>
                    <a:lumOff val="35000"/>
                  </a:schemeClr>
                </a:solidFill>
                <a:latin typeface="Segoe" pitchFamily="34" charset="0"/>
              </a:endParaRPr>
            </a:p>
          </p:txBody>
        </p:sp>
        <p:grpSp>
          <p:nvGrpSpPr>
            <p:cNvPr id="11" name="Group 10"/>
            <p:cNvGrpSpPr/>
            <p:nvPr/>
          </p:nvGrpSpPr>
          <p:grpSpPr>
            <a:xfrm>
              <a:off x="6920649" y="5087260"/>
              <a:ext cx="240202" cy="214123"/>
              <a:chOff x="7066773" y="5942997"/>
              <a:chExt cx="240202" cy="214123"/>
            </a:xfrm>
          </p:grpSpPr>
          <p:sp>
            <p:nvSpPr>
              <p:cNvPr id="12" name="Rectangle 11"/>
              <p:cNvSpPr/>
              <p:nvPr/>
            </p:nvSpPr>
            <p:spPr>
              <a:xfrm>
                <a:off x="7203307" y="6055119"/>
                <a:ext cx="56276" cy="10200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hlinkClick r:id="" action="ppaction://hlinkshowjump?jump=firstslide"/>
              </p:cNvPr>
              <p:cNvSpPr/>
              <p:nvPr/>
            </p:nvSpPr>
            <p:spPr>
              <a:xfrm>
                <a:off x="7100694" y="6055119"/>
                <a:ext cx="56276" cy="10200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Isosceles Triangle 13">
                <a:hlinkClick r:id="" action="ppaction://hlinkshowjump?jump=firstslide"/>
              </p:cNvPr>
              <p:cNvSpPr/>
              <p:nvPr/>
            </p:nvSpPr>
            <p:spPr>
              <a:xfrm>
                <a:off x="7066773" y="5942997"/>
                <a:ext cx="240202" cy="11212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grpSp>
        <p:nvGrpSpPr>
          <p:cNvPr id="15" name="Group 14"/>
          <p:cNvGrpSpPr/>
          <p:nvPr userDrawn="1"/>
        </p:nvGrpSpPr>
        <p:grpSpPr>
          <a:xfrm>
            <a:off x="11411680" y="6325524"/>
            <a:ext cx="475520" cy="356640"/>
            <a:chOff x="8136431" y="5022563"/>
            <a:chExt cx="356640" cy="356640"/>
          </a:xfrm>
        </p:grpSpPr>
        <p:sp>
          <p:nvSpPr>
            <p:cNvPr id="16" name="Oval 15">
              <a:hlinkClick r:id="" action="ppaction://hlinkshowjump?jump=nextslide"/>
            </p:cNvPr>
            <p:cNvSpPr>
              <a:spLocks noChangeAspect="1"/>
            </p:cNvSpPr>
            <p:nvPr/>
          </p:nvSpPr>
          <p:spPr>
            <a:xfrm>
              <a:off x="8136431" y="5022563"/>
              <a:ext cx="356640" cy="356640"/>
            </a:xfrm>
            <a:prstGeom prst="ellipse">
              <a:avLst/>
            </a:prstGeom>
            <a:gradFill flip="none" rotWithShape="1">
              <a:gsLst>
                <a:gs pos="0">
                  <a:srgbClr val="FE5815"/>
                </a:gs>
                <a:gs pos="100000">
                  <a:srgbClr val="FFC000"/>
                </a:gs>
              </a:gsLst>
              <a:path path="circle">
                <a:fillToRect l="100000" t="100000"/>
              </a:path>
              <a:tileRect r="-100000" b="-100000"/>
            </a:gradFill>
            <a:ln w="12700">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65000"/>
                    <a:lumOff val="35000"/>
                  </a:schemeClr>
                </a:solidFill>
                <a:latin typeface="Segoe" pitchFamily="34" charset="0"/>
              </a:endParaRPr>
            </a:p>
          </p:txBody>
        </p:sp>
        <p:sp>
          <p:nvSpPr>
            <p:cNvPr id="17" name="Isosceles Triangle 16">
              <a:hlinkClick r:id="" action="ppaction://hlinkshowjump?jump=nextslide"/>
            </p:cNvPr>
            <p:cNvSpPr>
              <a:spLocks noChangeAspect="1"/>
            </p:cNvSpPr>
            <p:nvPr/>
          </p:nvSpPr>
          <p:spPr>
            <a:xfrm rot="5400000" flipH="1">
              <a:off x="8252374" y="5117516"/>
              <a:ext cx="195162" cy="168243"/>
            </a:xfrm>
            <a:prstGeom prst="triangle">
              <a:avLst/>
            </a:prstGeom>
            <a:solidFill>
              <a:schemeClr val="bg1"/>
            </a:solidFill>
            <a:ln>
              <a:noFill/>
            </a:ln>
            <a:effectLst>
              <a:outerShdw blurRad="50800" dist="38100" algn="l" rotWithShape="0">
                <a:srgbClr val="D3564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8" name="Group 17"/>
          <p:cNvGrpSpPr/>
          <p:nvPr userDrawn="1"/>
        </p:nvGrpSpPr>
        <p:grpSpPr>
          <a:xfrm>
            <a:off x="9699332" y="6324600"/>
            <a:ext cx="475520" cy="356640"/>
            <a:chOff x="6852170" y="5022563"/>
            <a:chExt cx="356640" cy="356640"/>
          </a:xfrm>
        </p:grpSpPr>
        <p:sp>
          <p:nvSpPr>
            <p:cNvPr id="19" name="Oval 18">
              <a:hlinkClick r:id="" action="ppaction://hlinkshowjump?jump=firstslide"/>
            </p:cNvPr>
            <p:cNvSpPr>
              <a:spLocks noChangeAspect="1"/>
            </p:cNvSpPr>
            <p:nvPr/>
          </p:nvSpPr>
          <p:spPr>
            <a:xfrm>
              <a:off x="6852170" y="5022563"/>
              <a:ext cx="356640" cy="356640"/>
            </a:xfrm>
            <a:prstGeom prst="ellipse">
              <a:avLst/>
            </a:prstGeom>
            <a:gradFill flip="none" rotWithShape="1">
              <a:gsLst>
                <a:gs pos="0">
                  <a:srgbClr val="FE5815"/>
                </a:gs>
                <a:gs pos="100000">
                  <a:srgbClr val="FFC000"/>
                </a:gs>
              </a:gsLst>
              <a:path path="circle">
                <a:fillToRect l="100000" t="100000"/>
              </a:path>
              <a:tileRect r="-100000" b="-100000"/>
            </a:gradFill>
            <a:ln w="12700">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65000"/>
                    <a:lumOff val="35000"/>
                  </a:schemeClr>
                </a:solidFill>
                <a:latin typeface="Segoe" pitchFamily="34" charset="0"/>
              </a:endParaRPr>
            </a:p>
          </p:txBody>
        </p:sp>
        <p:grpSp>
          <p:nvGrpSpPr>
            <p:cNvPr id="20" name="Group 19"/>
            <p:cNvGrpSpPr/>
            <p:nvPr/>
          </p:nvGrpSpPr>
          <p:grpSpPr>
            <a:xfrm>
              <a:off x="6920649" y="5087260"/>
              <a:ext cx="240202" cy="214123"/>
              <a:chOff x="7066773" y="5942997"/>
              <a:chExt cx="240202" cy="214123"/>
            </a:xfrm>
          </p:grpSpPr>
          <p:sp>
            <p:nvSpPr>
              <p:cNvPr id="21" name="Rectangle 20"/>
              <p:cNvSpPr/>
              <p:nvPr/>
            </p:nvSpPr>
            <p:spPr>
              <a:xfrm>
                <a:off x="7203307" y="6055119"/>
                <a:ext cx="56276" cy="10200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hlinkClick r:id="" action="ppaction://hlinkshowjump?jump=firstslide"/>
              </p:cNvPr>
              <p:cNvSpPr/>
              <p:nvPr/>
            </p:nvSpPr>
            <p:spPr>
              <a:xfrm>
                <a:off x="7100694" y="6055119"/>
                <a:ext cx="56276" cy="10200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Isosceles Triangle 22">
                <a:hlinkClick r:id="" action="ppaction://noaction"/>
              </p:cNvPr>
              <p:cNvSpPr/>
              <p:nvPr/>
            </p:nvSpPr>
            <p:spPr>
              <a:xfrm>
                <a:off x="7066773" y="5942997"/>
                <a:ext cx="240202" cy="11212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cxnSp>
        <p:nvCxnSpPr>
          <p:cNvPr id="24" name="Straight Connector 23"/>
          <p:cNvCxnSpPr/>
          <p:nvPr userDrawn="1"/>
        </p:nvCxnSpPr>
        <p:spPr>
          <a:xfrm>
            <a:off x="10418305" y="6325524"/>
            <a:ext cx="0" cy="3566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96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16F960E-56D7-4F5A-BC8E-8DCA46DE2CD1}" type="datetime1">
              <a:rPr lang="en-US" smtClean="0"/>
              <a:t>8/1/2017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‹Nº›</a:t>
            </a:fld>
            <a:endParaRPr lang="en-US" dirty="0"/>
          </a:p>
        </p:txBody>
      </p:sp>
    </p:spTree>
    <p:extLst>
      <p:ext uri="{BB962C8B-B14F-4D97-AF65-F5344CB8AC3E}">
        <p14:creationId xmlns:p14="http://schemas.microsoft.com/office/powerpoint/2010/main" val="2407875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8890B5-9211-4C8E-9721-6E78643AF889}" type="datetime1">
              <a:rPr lang="en-US" smtClean="0"/>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3574512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A8489E-7B4B-451B-9ED7-800A1FD66B13}" type="datetime1">
              <a:rPr lang="en-US" smtClean="0"/>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3608244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E2D02D-4DFB-4483-8004-FE202774CFED}" type="datetime1">
              <a:rPr lang="en-US" smtClean="0"/>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259493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812654-F017-47F6-82BB-8E6CF5AD65D7}" type="datetime1">
              <a:rPr lang="en-US" smtClean="0"/>
              <a:t>8/1/2017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6222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0AEE70-7E24-4FEB-8FC9-E70C1E9F8D48}" type="datetime1">
              <a:rPr lang="en-US" smtClean="0"/>
              <a:t>8/1/2017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4090661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779CF"/>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grpSp>
        <p:nvGrpSpPr>
          <p:cNvPr id="10" name="Group 9"/>
          <p:cNvGrpSpPr/>
          <p:nvPr userDrawn="1"/>
        </p:nvGrpSpPr>
        <p:grpSpPr>
          <a:xfrm>
            <a:off x="5090345" y="5818962"/>
            <a:ext cx="2188462" cy="768359"/>
            <a:chOff x="3817758" y="4364221"/>
            <a:chExt cx="1641346" cy="576269"/>
          </a:xfrm>
        </p:grpSpPr>
        <p:pic>
          <p:nvPicPr>
            <p:cNvPr id="11" name="image2.png"/>
            <p:cNvPicPr/>
            <p:nvPr userDrawn="1"/>
          </p:nvPicPr>
          <p:blipFill>
            <a:blip r:embed="rId5" cstate="screen">
              <a:extLst>
                <a:ext uri="{28A0092B-C50C-407E-A947-70E740481C1C}">
                  <a14:useLocalDpi xmlns:a14="http://schemas.microsoft.com/office/drawing/2010/main"/>
                </a:ext>
              </a:extLst>
            </a:blip>
            <a:stretch>
              <a:fillRect/>
            </a:stretch>
          </p:blipFill>
          <p:spPr>
            <a:xfrm>
              <a:off x="3817758" y="4364221"/>
              <a:ext cx="1515477" cy="508030"/>
            </a:xfrm>
            <a:prstGeom prst="rect">
              <a:avLst/>
            </a:prstGeom>
            <a:ln w="12700">
              <a:miter lim="400000"/>
            </a:ln>
          </p:spPr>
        </p:pic>
        <p:sp>
          <p:nvSpPr>
            <p:cNvPr id="12" name="Rectangle 11"/>
            <p:cNvSpPr/>
            <p:nvPr userDrawn="1"/>
          </p:nvSpPr>
          <p:spPr>
            <a:xfrm>
              <a:off x="4769893" y="4694830"/>
              <a:ext cx="689211" cy="245660"/>
            </a:xfrm>
            <a:prstGeom prst="rect">
              <a:avLst/>
            </a:prstGeom>
            <a:solidFill>
              <a:srgbClr val="277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p:cNvSpPr/>
            <p:nvPr userDrawn="1"/>
          </p:nvSpPr>
          <p:spPr>
            <a:xfrm>
              <a:off x="4682885" y="4604588"/>
              <a:ext cx="632241" cy="253915"/>
            </a:xfrm>
            <a:prstGeom prst="rect">
              <a:avLst/>
            </a:prstGeom>
          </p:spPr>
          <p:txBody>
            <a:bodyPr wrap="none">
              <a:spAutoFit/>
            </a:bodyPr>
            <a:lstStyle/>
            <a:p>
              <a:r>
                <a:rPr lang="en-US" sz="1600" dirty="0">
                  <a:solidFill>
                    <a:srgbClr val="FFFFFF"/>
                  </a:solidFill>
                </a:rPr>
                <a:t>systems</a:t>
              </a:r>
              <a:endParaRPr lang="en-US" sz="1600" dirty="0"/>
            </a:p>
          </p:txBody>
        </p:sp>
      </p:grpSp>
    </p:spTree>
    <p:extLst>
      <p:ext uri="{BB962C8B-B14F-4D97-AF65-F5344CB8AC3E}">
        <p14:creationId xmlns:p14="http://schemas.microsoft.com/office/powerpoint/2010/main" val="1056912859"/>
      </p:ext>
    </p:extLst>
  </p:cSld>
  <p:clrMap bg1="lt1" tx1="dk1" bg2="lt2" tx2="dk2" accent1="accent1" accent2="accent2" accent3="accent3" accent4="accent4" accent5="accent5" accent6="accent6" hlink="hlink" folHlink="folHlink"/>
  <p:sldLayoutIdLst>
    <p:sldLayoutId id="2147483718" r:id="rId1"/>
    <p:sldLayoutId id="2147483778" r:id="rId2"/>
    <p:sldLayoutId id="2147483779" r:id="rId3"/>
  </p:sldLayoutIdLst>
  <p:hf hdr="0" ftr="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D686C72-5DE0-4A31-AC73-C9CA182C7B58}" type="datetime1">
              <a:rPr lang="en-US" smtClean="0"/>
              <a:t>8/1/2017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‹Nº›</a:t>
            </a:fld>
            <a:endParaRPr lang="en-US" dirty="0"/>
          </a:p>
        </p:txBody>
      </p:sp>
    </p:spTree>
    <p:extLst>
      <p:ext uri="{BB962C8B-B14F-4D97-AF65-F5344CB8AC3E}">
        <p14:creationId xmlns:p14="http://schemas.microsoft.com/office/powerpoint/2010/main" val="1519522593"/>
      </p:ext>
    </p:extLst>
  </p:cSld>
  <p:clrMap bg1="dk1" tx1="lt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80" r:id="rId18"/>
  </p:sldLayoutIdLst>
  <p:hf hdr="0" ftr="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vrneurocog.wixsite.com/vrneurocog" TargetMode="External"/><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hyperlink" Target="mailto:Miriamr@Technion.ac.i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58.png"/><Relationship Id="rId4" Type="http://schemas.openxmlformats.org/officeDocument/2006/relationships/image" Target="../media/image57.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30.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59.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64.jpe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18" Type="http://schemas.openxmlformats.org/officeDocument/2006/relationships/image" Target="../media/image2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jpe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69.jpeg"/><Relationship Id="rId5" Type="http://schemas.openxmlformats.org/officeDocument/2006/relationships/image" Target="../media/image67.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eg"/><Relationship Id="rId3" Type="http://schemas.openxmlformats.org/officeDocument/2006/relationships/image" Target="../media/image77.jpeg"/><Relationship Id="rId7" Type="http://schemas.openxmlformats.org/officeDocument/2006/relationships/image" Target="../media/image81.png"/><Relationship Id="rId12" Type="http://schemas.openxmlformats.org/officeDocument/2006/relationships/image" Target="../media/image86.jpeg"/><Relationship Id="rId2" Type="http://schemas.openxmlformats.org/officeDocument/2006/relationships/hyperlink" Target="http://vrneurocog.wix.com/vrneurocog" TargetMode="External"/><Relationship Id="rId1" Type="http://schemas.openxmlformats.org/officeDocument/2006/relationships/slideLayout" Target="../slideLayouts/slideLayout5.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cid:image005.png@01D232CB.13DDF970" TargetMode="External"/><Relationship Id="rId2" Type="http://schemas.openxmlformats.org/officeDocument/2006/relationships/image" Target="../media/image88.png"/><Relationship Id="rId1" Type="http://schemas.openxmlformats.org/officeDocument/2006/relationships/slideLayout" Target="../slideLayouts/slideLayout10.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emf"/><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0.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7406" y="0"/>
            <a:ext cx="12021670" cy="4084026"/>
          </a:xfrm>
          <a:prstGeom prst="rect">
            <a:avLst/>
          </a:prstGeom>
          <a:solidFill>
            <a:srgbClr val="121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3" name="Title 1"/>
          <p:cNvSpPr txBox="1">
            <a:spLocks/>
          </p:cNvSpPr>
          <p:nvPr/>
        </p:nvSpPr>
        <p:spPr>
          <a:xfrm>
            <a:off x="3018865" y="255591"/>
            <a:ext cx="6745299" cy="3398029"/>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de-DE" sz="2800" b="1" i="1" dirty="0">
                <a:solidFill>
                  <a:schemeClr val="accent5">
                    <a:lumMod val="60000"/>
                    <a:lumOff val="40000"/>
                  </a:schemeClr>
                </a:solidFill>
              </a:rPr>
              <a:t/>
            </a:r>
            <a:br>
              <a:rPr lang="de-DE" sz="2800" b="1" i="1" dirty="0">
                <a:solidFill>
                  <a:schemeClr val="accent5">
                    <a:lumMod val="60000"/>
                    <a:lumOff val="40000"/>
                  </a:schemeClr>
                </a:solidFill>
              </a:rPr>
            </a:br>
            <a:r>
              <a:rPr lang="en-US" sz="4400" b="1" i="1" dirty="0">
                <a:solidFill>
                  <a:srgbClr val="FF0000"/>
                </a:solidFill>
              </a:rPr>
              <a:t>V/AR, Brain and Learning</a:t>
            </a:r>
            <a:endParaRPr lang="en-US" sz="4400" dirty="0">
              <a:solidFill>
                <a:schemeClr val="accent2">
                  <a:lumMod val="75000"/>
                </a:schemeClr>
              </a:solidFill>
            </a:endParaRPr>
          </a:p>
          <a:p>
            <a:endParaRPr lang="en-US" sz="2800" dirty="0">
              <a:solidFill>
                <a:schemeClr val="bg1"/>
              </a:solidFill>
              <a:latin typeface="+mn-lt"/>
            </a:endParaRPr>
          </a:p>
          <a:p>
            <a:endParaRPr lang="en-US" sz="2800" dirty="0">
              <a:solidFill>
                <a:schemeClr val="bg1"/>
              </a:solidFill>
              <a:latin typeface="+mn-lt"/>
            </a:endParaRPr>
          </a:p>
          <a:p>
            <a:endParaRPr lang="en-US" sz="2800" dirty="0">
              <a:solidFill>
                <a:schemeClr val="bg1"/>
              </a:solidFill>
              <a:latin typeface="+mn-lt"/>
            </a:endParaRPr>
          </a:p>
        </p:txBody>
      </p:sp>
      <p:sp>
        <p:nvSpPr>
          <p:cNvPr id="4" name="Rectangle 3"/>
          <p:cNvSpPr/>
          <p:nvPr/>
        </p:nvSpPr>
        <p:spPr>
          <a:xfrm>
            <a:off x="3343514" y="4135677"/>
            <a:ext cx="6096000" cy="2308324"/>
          </a:xfrm>
          <a:prstGeom prst="rect">
            <a:avLst/>
          </a:prstGeom>
        </p:spPr>
        <p:txBody>
          <a:bodyPr>
            <a:spAutoFit/>
          </a:bodyPr>
          <a:lstStyle/>
          <a:p>
            <a:pPr algn="ctr"/>
            <a:r>
              <a:rPr lang="en-US" sz="2400" b="1" dirty="0">
                <a:solidFill>
                  <a:schemeClr val="tx1">
                    <a:lumMod val="95000"/>
                  </a:schemeClr>
                </a:solidFill>
                <a:latin typeface="Bradley Hand ITC" panose="03070402050302030203" pitchFamily="66" charset="0"/>
              </a:rPr>
              <a:t>Miriam Reiner</a:t>
            </a:r>
          </a:p>
          <a:p>
            <a:pPr algn="ctr"/>
            <a:endParaRPr lang="en-US" sz="2400" b="1" dirty="0" smtClean="0">
              <a:solidFill>
                <a:schemeClr val="tx1">
                  <a:lumMod val="95000"/>
                </a:schemeClr>
              </a:solidFill>
            </a:endParaRPr>
          </a:p>
          <a:p>
            <a:pPr algn="ctr"/>
            <a:r>
              <a:rPr lang="en-US" sz="2400" b="1" dirty="0" smtClean="0">
                <a:solidFill>
                  <a:schemeClr val="tx1">
                    <a:lumMod val="95000"/>
                  </a:schemeClr>
                </a:solidFill>
              </a:rPr>
              <a:t>The </a:t>
            </a:r>
            <a:r>
              <a:rPr lang="en-US" sz="2400" b="1" dirty="0">
                <a:solidFill>
                  <a:schemeClr val="tx1">
                    <a:lumMod val="95000"/>
                  </a:schemeClr>
                </a:solidFill>
              </a:rPr>
              <a:t>VR and </a:t>
            </a:r>
            <a:r>
              <a:rPr lang="en-US" sz="2400" b="1" dirty="0" err="1">
                <a:solidFill>
                  <a:schemeClr val="tx1">
                    <a:lumMod val="95000"/>
                  </a:schemeClr>
                </a:solidFill>
              </a:rPr>
              <a:t>NeuroCognition</a:t>
            </a:r>
            <a:r>
              <a:rPr lang="en-US" sz="2400" b="1" dirty="0">
                <a:solidFill>
                  <a:schemeClr val="tx1">
                    <a:lumMod val="95000"/>
                  </a:schemeClr>
                </a:solidFill>
              </a:rPr>
              <a:t> </a:t>
            </a:r>
            <a:r>
              <a:rPr lang="en-US" sz="2400" b="1" dirty="0" smtClean="0">
                <a:solidFill>
                  <a:schemeClr val="tx1">
                    <a:lumMod val="95000"/>
                  </a:schemeClr>
                </a:solidFill>
              </a:rPr>
              <a:t>lab </a:t>
            </a:r>
            <a:endParaRPr lang="en-US" sz="2400" b="1" dirty="0">
              <a:solidFill>
                <a:schemeClr val="tx1">
                  <a:lumMod val="95000"/>
                </a:schemeClr>
              </a:solidFill>
            </a:endParaRPr>
          </a:p>
          <a:p>
            <a:pPr algn="ctr"/>
            <a:r>
              <a:rPr lang="en-US" sz="2400" b="1" dirty="0" err="1">
                <a:solidFill>
                  <a:schemeClr val="tx1">
                    <a:lumMod val="95000"/>
                  </a:schemeClr>
                </a:solidFill>
              </a:rPr>
              <a:t>Technion</a:t>
            </a:r>
            <a:r>
              <a:rPr lang="en-US" sz="2400" b="1" dirty="0">
                <a:solidFill>
                  <a:schemeClr val="tx1">
                    <a:lumMod val="95000"/>
                  </a:schemeClr>
                </a:solidFill>
              </a:rPr>
              <a:t>, Israel Institute of </a:t>
            </a:r>
            <a:r>
              <a:rPr lang="en-US" sz="2400" b="1" dirty="0" smtClean="0">
                <a:solidFill>
                  <a:schemeClr val="tx1">
                    <a:lumMod val="95000"/>
                  </a:schemeClr>
                </a:solidFill>
              </a:rPr>
              <a:t>Technology</a:t>
            </a:r>
            <a:endParaRPr lang="en-US" sz="2400" b="1" dirty="0">
              <a:solidFill>
                <a:schemeClr val="tx1">
                  <a:lumMod val="95000"/>
                </a:schemeClr>
              </a:solidFill>
            </a:endParaRPr>
          </a:p>
          <a:p>
            <a:pPr algn="ctr"/>
            <a:r>
              <a:rPr lang="en-US" sz="2400" b="1" dirty="0">
                <a:hlinkClick r:id="rId3"/>
              </a:rPr>
              <a:t>http://vrneurocog.wixsite.com/vrneurocog</a:t>
            </a:r>
            <a:r>
              <a:rPr lang="en-US" sz="2400" b="1" dirty="0"/>
              <a:t> </a:t>
            </a:r>
          </a:p>
          <a:p>
            <a:pPr algn="ctr"/>
            <a:r>
              <a:rPr lang="en-US" sz="2400" b="1" dirty="0" smtClean="0">
                <a:solidFill>
                  <a:schemeClr val="tx1">
                    <a:lumMod val="95000"/>
                  </a:schemeClr>
                </a:solidFill>
                <a:hlinkClick r:id="rId4"/>
              </a:rPr>
              <a:t>Miriamr@Technion.ac.il</a:t>
            </a:r>
            <a:endParaRPr lang="en-US" sz="2400" b="1" dirty="0" smtClean="0">
              <a:solidFill>
                <a:schemeClr val="tx1">
                  <a:lumMod val="95000"/>
                </a:schemeClr>
              </a:solidFill>
            </a:endParaRPr>
          </a:p>
        </p:txBody>
      </p:sp>
      <p:sp>
        <p:nvSpPr>
          <p:cNvPr id="9" name="Rectangle 8"/>
          <p:cNvSpPr/>
          <p:nvPr/>
        </p:nvSpPr>
        <p:spPr>
          <a:xfrm>
            <a:off x="0" y="673278"/>
            <a:ext cx="3583642" cy="4247317"/>
          </a:xfrm>
          <a:prstGeom prst="rect">
            <a:avLst/>
          </a:prstGeom>
        </p:spPr>
        <p:txBody>
          <a:bodyPr wrap="square">
            <a:spAutoFit/>
          </a:bodyPr>
          <a:lstStyle/>
          <a:p>
            <a:pPr algn="ctr"/>
            <a:r>
              <a:rPr lang="en-US" altLang="he-IL" b="1" dirty="0">
                <a:solidFill>
                  <a:srgbClr val="FFC000"/>
                </a:solidFill>
                <a:latin typeface="Arial Narrow" panose="020B0606020202030204" pitchFamily="34" charset="0"/>
              </a:rPr>
              <a:t>Amit </a:t>
            </a:r>
            <a:r>
              <a:rPr lang="en-US" altLang="he-IL" b="1" dirty="0" err="1">
                <a:solidFill>
                  <a:srgbClr val="FFC000"/>
                </a:solidFill>
                <a:latin typeface="Arial Narrow" panose="020B0606020202030204" pitchFamily="34" charset="0"/>
              </a:rPr>
              <a:t>Rozen</a:t>
            </a:r>
            <a:endParaRPr lang="en-US" altLang="he-IL" b="1" dirty="0">
              <a:solidFill>
                <a:srgbClr val="FFC000"/>
              </a:solidFill>
              <a:latin typeface="Arial Narrow" panose="020B0606020202030204" pitchFamily="34" charset="0"/>
            </a:endParaRPr>
          </a:p>
          <a:p>
            <a:pPr algn="ctr"/>
            <a:r>
              <a:rPr lang="en-US" altLang="he-IL" b="1" dirty="0">
                <a:solidFill>
                  <a:srgbClr val="FFC000"/>
                </a:solidFill>
                <a:latin typeface="Arial Narrow" panose="020B0606020202030204" pitchFamily="34" charset="0"/>
              </a:rPr>
              <a:t>Alex Dan</a:t>
            </a:r>
          </a:p>
          <a:p>
            <a:pPr algn="ctr"/>
            <a:r>
              <a:rPr lang="en-US" altLang="he-IL" b="1" dirty="0">
                <a:solidFill>
                  <a:srgbClr val="FFC000"/>
                </a:solidFill>
                <a:latin typeface="Arial Narrow" panose="020B0606020202030204" pitchFamily="34" charset="0"/>
              </a:rPr>
              <a:t>Anat Dahan</a:t>
            </a:r>
          </a:p>
          <a:p>
            <a:pPr algn="ctr"/>
            <a:r>
              <a:rPr lang="en-US" altLang="he-IL" b="1" dirty="0">
                <a:solidFill>
                  <a:srgbClr val="FFC000"/>
                </a:solidFill>
                <a:latin typeface="Arial Narrow" panose="020B0606020202030204" pitchFamily="34" charset="0"/>
              </a:rPr>
              <a:t>Rotem Bennet</a:t>
            </a:r>
          </a:p>
          <a:p>
            <a:pPr algn="ctr"/>
            <a:r>
              <a:rPr lang="en-US" altLang="he-IL" b="1" dirty="0">
                <a:solidFill>
                  <a:srgbClr val="FFC000"/>
                </a:solidFill>
                <a:latin typeface="Arial Narrow" panose="020B0606020202030204" pitchFamily="34" charset="0"/>
              </a:rPr>
              <a:t>Nehai </a:t>
            </a:r>
            <a:r>
              <a:rPr lang="en-US" altLang="he-IL" b="1" dirty="0" err="1">
                <a:solidFill>
                  <a:srgbClr val="FFC000"/>
                </a:solidFill>
                <a:latin typeface="Arial Narrow" panose="020B0606020202030204" pitchFamily="34" charset="0"/>
              </a:rPr>
              <a:t>Farag</a:t>
            </a:r>
            <a:endParaRPr lang="en-US" altLang="he-IL" b="1" dirty="0">
              <a:solidFill>
                <a:srgbClr val="FFC000"/>
              </a:solidFill>
              <a:latin typeface="Arial Narrow" panose="020B0606020202030204" pitchFamily="34" charset="0"/>
            </a:endParaRPr>
          </a:p>
          <a:p>
            <a:pPr algn="ctr"/>
            <a:r>
              <a:rPr lang="en-US" altLang="he-IL" b="1" dirty="0">
                <a:solidFill>
                  <a:srgbClr val="FFC000"/>
                </a:solidFill>
                <a:latin typeface="Arial Narrow" panose="020B0606020202030204" pitchFamily="34" charset="0"/>
              </a:rPr>
              <a:t>Darian Ryder</a:t>
            </a:r>
          </a:p>
          <a:p>
            <a:pPr algn="ctr"/>
            <a:r>
              <a:rPr lang="en-US" altLang="he-IL" b="1" dirty="0">
                <a:solidFill>
                  <a:srgbClr val="FFC000"/>
                </a:solidFill>
                <a:latin typeface="Arial Narrow" panose="020B0606020202030204" pitchFamily="34" charset="0"/>
              </a:rPr>
              <a:t>Nir Segal</a:t>
            </a:r>
          </a:p>
          <a:p>
            <a:pPr algn="ctr"/>
            <a:r>
              <a:rPr lang="en-US" altLang="he-IL" b="1" dirty="0" err="1">
                <a:solidFill>
                  <a:srgbClr val="FFC000"/>
                </a:solidFill>
                <a:latin typeface="Arial Narrow" panose="020B0606020202030204" pitchFamily="34" charset="0"/>
              </a:rPr>
              <a:t>Vered</a:t>
            </a:r>
            <a:r>
              <a:rPr lang="en-US" altLang="he-IL" b="1" dirty="0">
                <a:solidFill>
                  <a:srgbClr val="FFC000"/>
                </a:solidFill>
                <a:latin typeface="Arial Narrow" panose="020B0606020202030204" pitchFamily="34" charset="0"/>
              </a:rPr>
              <a:t> </a:t>
            </a:r>
            <a:r>
              <a:rPr lang="en-US" altLang="he-IL" b="1" dirty="0" err="1">
                <a:solidFill>
                  <a:srgbClr val="FFC000"/>
                </a:solidFill>
                <a:latin typeface="Arial Narrow" panose="020B0606020202030204" pitchFamily="34" charset="0"/>
              </a:rPr>
              <a:t>Halevi</a:t>
            </a:r>
            <a:endParaRPr lang="en-US" altLang="he-IL" b="1" dirty="0">
              <a:solidFill>
                <a:srgbClr val="FFC000"/>
              </a:solidFill>
              <a:latin typeface="Arial Narrow" panose="020B0606020202030204" pitchFamily="34" charset="0"/>
            </a:endParaRPr>
          </a:p>
          <a:p>
            <a:pPr algn="ctr"/>
            <a:r>
              <a:rPr lang="en-US" altLang="he-IL" b="1" dirty="0">
                <a:solidFill>
                  <a:srgbClr val="FFC000"/>
                </a:solidFill>
                <a:latin typeface="Arial Narrow" panose="020B0606020202030204" pitchFamily="34" charset="0"/>
              </a:rPr>
              <a:t>Tal </a:t>
            </a:r>
            <a:r>
              <a:rPr lang="en-US" altLang="he-IL" b="1" dirty="0" err="1" smtClean="0">
                <a:solidFill>
                  <a:srgbClr val="FFC000"/>
                </a:solidFill>
                <a:latin typeface="Arial Narrow" panose="020B0606020202030204" pitchFamily="34" charset="0"/>
              </a:rPr>
              <a:t>Pik</a:t>
            </a:r>
            <a:endParaRPr lang="en-US" altLang="he-IL" b="1" dirty="0">
              <a:solidFill>
                <a:srgbClr val="FFC000"/>
              </a:solidFill>
              <a:latin typeface="Arial Narrow" panose="020B0606020202030204" pitchFamily="34" charset="0"/>
            </a:endParaRPr>
          </a:p>
          <a:p>
            <a:pPr algn="ctr"/>
            <a:r>
              <a:rPr lang="en-US" altLang="he-IL" b="1" dirty="0">
                <a:solidFill>
                  <a:srgbClr val="FFC000"/>
                </a:solidFill>
                <a:latin typeface="Arial Narrow" panose="020B0606020202030204" pitchFamily="34" charset="0"/>
              </a:rPr>
              <a:t>Guy Zuckerman</a:t>
            </a:r>
          </a:p>
          <a:p>
            <a:pPr algn="ctr"/>
            <a:r>
              <a:rPr lang="en-US" altLang="he-IL" b="1" dirty="0">
                <a:solidFill>
                  <a:srgbClr val="FFC000"/>
                </a:solidFill>
                <a:latin typeface="Arial Narrow" panose="020B0606020202030204" pitchFamily="34" charset="0"/>
              </a:rPr>
              <a:t>Boris Yazmir</a:t>
            </a:r>
          </a:p>
          <a:p>
            <a:pPr algn="ctr"/>
            <a:r>
              <a:rPr lang="en-US" altLang="he-IL" b="1" dirty="0">
                <a:solidFill>
                  <a:srgbClr val="FFC000"/>
                </a:solidFill>
                <a:latin typeface="Arial Narrow" panose="020B0606020202030204" pitchFamily="34" charset="0"/>
              </a:rPr>
              <a:t>Lulu </a:t>
            </a:r>
            <a:r>
              <a:rPr lang="en-US" altLang="he-IL" b="1" dirty="0" err="1">
                <a:solidFill>
                  <a:srgbClr val="FFC000"/>
                </a:solidFill>
                <a:latin typeface="Arial Narrow" panose="020B0606020202030204" pitchFamily="34" charset="0"/>
              </a:rPr>
              <a:t>Watad</a:t>
            </a:r>
            <a:endParaRPr lang="en-US" altLang="he-IL" b="1" dirty="0">
              <a:solidFill>
                <a:srgbClr val="FFC000"/>
              </a:solidFill>
              <a:latin typeface="Arial Narrow" panose="020B0606020202030204" pitchFamily="34" charset="0"/>
            </a:endParaRPr>
          </a:p>
          <a:p>
            <a:pPr algn="ctr"/>
            <a:r>
              <a:rPr lang="en-US" altLang="he-IL" b="1" dirty="0" err="1">
                <a:solidFill>
                  <a:srgbClr val="FFC000"/>
                </a:solidFill>
                <a:latin typeface="Arial Narrow" panose="020B0606020202030204" pitchFamily="34" charset="0"/>
              </a:rPr>
              <a:t>Avivit</a:t>
            </a:r>
            <a:r>
              <a:rPr lang="en-US" altLang="he-IL" b="1" dirty="0">
                <a:solidFill>
                  <a:srgbClr val="FFC000"/>
                </a:solidFill>
                <a:latin typeface="Arial Narrow" panose="020B0606020202030204" pitchFamily="34" charset="0"/>
              </a:rPr>
              <a:t> </a:t>
            </a:r>
            <a:r>
              <a:rPr lang="en-US" altLang="he-IL" b="1" dirty="0" err="1">
                <a:solidFill>
                  <a:srgbClr val="FFC000"/>
                </a:solidFill>
                <a:latin typeface="Arial Narrow" panose="020B0606020202030204" pitchFamily="34" charset="0"/>
              </a:rPr>
              <a:t>Dolev</a:t>
            </a:r>
            <a:endParaRPr lang="en-US" altLang="he-IL" b="1" dirty="0">
              <a:solidFill>
                <a:srgbClr val="FFC000"/>
              </a:solidFill>
              <a:latin typeface="Arial Narrow" panose="020B0606020202030204" pitchFamily="34" charset="0"/>
            </a:endParaRPr>
          </a:p>
          <a:p>
            <a:pPr algn="ctr"/>
            <a:r>
              <a:rPr lang="en-US" altLang="he-IL" b="1" dirty="0" smtClean="0">
                <a:solidFill>
                  <a:srgbClr val="FFC000"/>
                </a:solidFill>
                <a:latin typeface="Arial Narrow" panose="020B0606020202030204" pitchFamily="34" charset="0"/>
              </a:rPr>
              <a:t>Postdocs</a:t>
            </a:r>
            <a:r>
              <a:rPr lang="en-US" altLang="he-IL" b="1" dirty="0">
                <a:solidFill>
                  <a:srgbClr val="FFC000"/>
                </a:solidFill>
                <a:latin typeface="Arial Narrow" panose="020B0606020202030204" pitchFamily="34" charset="0"/>
              </a:rPr>
              <a:t>:</a:t>
            </a:r>
          </a:p>
          <a:p>
            <a:pPr algn="ctr"/>
            <a:r>
              <a:rPr lang="en-US" altLang="he-IL" b="1" dirty="0">
                <a:solidFill>
                  <a:srgbClr val="FFC000"/>
                </a:solidFill>
                <a:latin typeface="Arial Narrow" panose="020B0606020202030204" pitchFamily="34" charset="0"/>
              </a:rPr>
              <a:t>Dr. Chen  Ryder</a:t>
            </a:r>
          </a:p>
        </p:txBody>
      </p:sp>
      <p:sp>
        <p:nvSpPr>
          <p:cNvPr id="2" name="Date Placeholder 1"/>
          <p:cNvSpPr>
            <a:spLocks noGrp="1"/>
          </p:cNvSpPr>
          <p:nvPr>
            <p:ph type="dt" sz="half" idx="2"/>
          </p:nvPr>
        </p:nvSpPr>
        <p:spPr/>
        <p:txBody>
          <a:bodyPr/>
          <a:lstStyle/>
          <a:p>
            <a:fld id="{9CFB8929-9D6C-46D3-B7AA-E230CB272C9D}" type="datetime1">
              <a:rPr lang="en-US" smtClean="0"/>
              <a:t>8/1/2017</a:t>
            </a:fld>
            <a:endParaRPr lang="en-US" dirty="0"/>
          </a:p>
        </p:txBody>
      </p:sp>
    </p:spTree>
    <p:extLst>
      <p:ext uri="{BB962C8B-B14F-4D97-AF65-F5344CB8AC3E}">
        <p14:creationId xmlns:p14="http://schemas.microsoft.com/office/powerpoint/2010/main" val="3745224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Telesurgery</a:t>
            </a:r>
            <a:endParaRPr lang="en-US" dirty="0"/>
          </a:p>
        </p:txBody>
      </p:sp>
      <p:sp>
        <p:nvSpPr>
          <p:cNvPr id="4" name="Date Placeholder 3"/>
          <p:cNvSpPr>
            <a:spLocks noGrp="1"/>
          </p:cNvSpPr>
          <p:nvPr>
            <p:ph type="dt" sz="half" idx="10"/>
          </p:nvPr>
        </p:nvSpPr>
        <p:spPr/>
        <p:txBody>
          <a:bodyPr/>
          <a:lstStyle/>
          <a:p>
            <a:fld id="{DF51A89C-EF81-4F88-8F39-F8DCB48656C5}" type="datetime1">
              <a:rPr lang="en-US" smtClean="0"/>
              <a:t>8/1/2017</a:t>
            </a:fld>
            <a:endParaRPr lang="en-US"/>
          </a:p>
        </p:txBody>
      </p:sp>
      <p:sp>
        <p:nvSpPr>
          <p:cNvPr id="6" name="Slide Number Placeholder 5"/>
          <p:cNvSpPr>
            <a:spLocks noGrp="1"/>
          </p:cNvSpPr>
          <p:nvPr>
            <p:ph type="sldNum" sz="quarter" idx="12"/>
          </p:nvPr>
        </p:nvSpPr>
        <p:spPr/>
        <p:txBody>
          <a:bodyPr/>
          <a:lstStyle/>
          <a:p>
            <a:fld id="{3B50D3E9-970E-47C1-9508-562C92AF2895}" type="slidenum">
              <a:rPr lang="en-US" smtClean="0"/>
              <a:t>10</a:t>
            </a:fld>
            <a:endParaRPr lang="en-US"/>
          </a:p>
        </p:txBody>
      </p:sp>
      <p:pic>
        <p:nvPicPr>
          <p:cNvPr id="21506" name="Picture 2" descr="Telesurgical operation Nat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5560" y="2060848"/>
            <a:ext cx="3720414"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o.aolcdn.com/hss/storage/midas/b10e35ebf2ba18cf2bb5d9a862eeecc6/201952170/8288030431_837f052d29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9875" y="4149075"/>
            <a:ext cx="3480321" cy="232202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http://www.intechopen.com/source/html/6511/media/imag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7528" y="1340769"/>
            <a:ext cx="465772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http://www.surgicalproductsmag.com/sites/surgicalproductsmag.com/files/da_Vinci_S_HD_System_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4516" y="3480892"/>
            <a:ext cx="4482482" cy="29004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78196" y="1414517"/>
            <a:ext cx="4572000" cy="646331"/>
          </a:xfrm>
          <a:prstGeom prst="rect">
            <a:avLst/>
          </a:prstGeom>
        </p:spPr>
        <p:txBody>
          <a:bodyPr>
            <a:spAutoFit/>
          </a:bodyPr>
          <a:lstStyle/>
          <a:p>
            <a:r>
              <a:rPr lang="en-US" dirty="0"/>
              <a:t>https://www.youtube.com/watch?v=tAr7xjKoM5A</a:t>
            </a:r>
          </a:p>
        </p:txBody>
      </p:sp>
    </p:spTree>
    <p:extLst>
      <p:ext uri="{BB962C8B-B14F-4D97-AF65-F5344CB8AC3E}">
        <p14:creationId xmlns:p14="http://schemas.microsoft.com/office/powerpoint/2010/main" val="2078383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382174" y="1912690"/>
            <a:ext cx="4078196" cy="2412454"/>
          </a:xfrm>
          <a:noFill/>
        </p:spPr>
      </p:pic>
      <p:sp>
        <p:nvSpPr>
          <p:cNvPr id="16386" name="Title 1"/>
          <p:cNvSpPr>
            <a:spLocks noGrp="1"/>
          </p:cNvSpPr>
          <p:nvPr>
            <p:ph type="title"/>
          </p:nvPr>
        </p:nvSpPr>
        <p:spPr>
          <a:xfrm>
            <a:off x="302004" y="-14560"/>
            <a:ext cx="7643012" cy="995288"/>
          </a:xfrm>
        </p:spPr>
        <p:txBody>
          <a:bodyPr/>
          <a:lstStyle/>
          <a:p>
            <a:pPr eaLnBrk="1" hangingPunct="1"/>
            <a:r>
              <a:rPr lang="en-US" altLang="en-US" sz="3200" b="1" dirty="0" smtClean="0">
                <a:solidFill>
                  <a:schemeClr val="accent5"/>
                </a:solidFill>
              </a:rPr>
              <a:t>A new type of remote learning?</a:t>
            </a:r>
            <a:br>
              <a:rPr lang="en-US" altLang="en-US" sz="3200" b="1" dirty="0" smtClean="0">
                <a:solidFill>
                  <a:schemeClr val="accent5"/>
                </a:solidFill>
              </a:rPr>
            </a:br>
            <a:r>
              <a:rPr lang="en-US" altLang="en-US" sz="3200" b="1" dirty="0" smtClean="0">
                <a:solidFill>
                  <a:schemeClr val="accent5"/>
                </a:solidFill>
              </a:rPr>
              <a:t>Face-to-face </a:t>
            </a:r>
            <a:r>
              <a:rPr lang="en-US" altLang="en-US" sz="3200" b="1" dirty="0">
                <a:solidFill>
                  <a:schemeClr val="accent5"/>
                </a:solidFill>
              </a:rPr>
              <a:t>like </a:t>
            </a:r>
            <a:r>
              <a:rPr lang="en-US" altLang="en-US" sz="3200" b="1" dirty="0" smtClean="0">
                <a:solidFill>
                  <a:schemeClr val="accent5"/>
                </a:solidFill>
              </a:rPr>
              <a:t>e-learning</a:t>
            </a:r>
            <a:endParaRPr lang="en-US" altLang="en-US" sz="3200" b="1" dirty="0">
              <a:solidFill>
                <a:schemeClr val="accent5"/>
              </a:solidFill>
            </a:endParaRPr>
          </a:p>
        </p:txBody>
      </p:sp>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0164" y="0"/>
            <a:ext cx="17478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91" y="4311112"/>
            <a:ext cx="3755767" cy="24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Stanford 2016</a:t>
            </a:r>
            <a:endParaRPr lang="en-US"/>
          </a:p>
        </p:txBody>
      </p:sp>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3159" y="3229518"/>
            <a:ext cx="3793554" cy="213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8084" y="1811605"/>
            <a:ext cx="5388020" cy="1200329"/>
          </a:xfrm>
          <a:prstGeom prst="rect">
            <a:avLst/>
          </a:prstGeom>
        </p:spPr>
        <p:txBody>
          <a:bodyPr wrap="square">
            <a:spAutoFit/>
          </a:bodyPr>
          <a:lstStyle/>
          <a:p>
            <a:pPr lvl="1"/>
            <a:r>
              <a:rPr lang="en-US" dirty="0"/>
              <a:t>Only about 10% is conveyed via words… </a:t>
            </a:r>
          </a:p>
          <a:p>
            <a:pPr lvl="1"/>
            <a:r>
              <a:rPr lang="en-US" dirty="0"/>
              <a:t>What conveys everything else? </a:t>
            </a:r>
          </a:p>
          <a:p>
            <a:pPr lvl="1"/>
            <a:r>
              <a:rPr lang="en-US" dirty="0"/>
              <a:t>Bodily cues, physiological changes – blush, pupil fluctuations… rhythm of voice, bodily dynamics….</a:t>
            </a:r>
          </a:p>
        </p:txBody>
      </p:sp>
    </p:spTree>
    <p:extLst>
      <p:ext uri="{BB962C8B-B14F-4D97-AF65-F5344CB8AC3E}">
        <p14:creationId xmlns:p14="http://schemas.microsoft.com/office/powerpoint/2010/main" val="3870147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remote teacher…. teleconferencing</a:t>
            </a:r>
            <a:endParaRPr lang="en-US" dirty="0"/>
          </a:p>
        </p:txBody>
      </p:sp>
      <p:sp>
        <p:nvSpPr>
          <p:cNvPr id="4" name="Date Placeholder 3"/>
          <p:cNvSpPr>
            <a:spLocks noGrp="1"/>
          </p:cNvSpPr>
          <p:nvPr>
            <p:ph type="dt" sz="half" idx="10"/>
          </p:nvPr>
        </p:nvSpPr>
        <p:spPr/>
        <p:txBody>
          <a:bodyPr/>
          <a:lstStyle/>
          <a:p>
            <a:fld id="{DB8890B5-9211-4C8E-9721-6E78643AF889}" type="datetime1">
              <a:rPr lang="en-US" smtClean="0"/>
              <a:t>8/1/2017</a:t>
            </a:fld>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12</a:t>
            </a:fld>
            <a:endParaRPr lang="en-US" dirty="0"/>
          </a:p>
        </p:txBody>
      </p:sp>
      <p:pic>
        <p:nvPicPr>
          <p:cNvPr id="6" name="Picture 2" descr="C:\Users\miriam\Desktop\backup feb2014\photos demo  of 'beaming'\DSC040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999" y="2533475"/>
            <a:ext cx="4791819" cy="268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descr="http://ttuhive.com/sites/default/files/Screen%20Shot%202014-07-15%20at%2012.20.18%20PM.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152173" y="2315362"/>
            <a:ext cx="3177267" cy="1982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6016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38801" y="2251475"/>
            <a:ext cx="3609975" cy="2135981"/>
          </a:xfrm>
        </p:spPr>
      </p:pic>
      <p:pic>
        <p:nvPicPr>
          <p:cNvPr id="501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9355" y="857250"/>
            <a:ext cx="131087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smtClean="0"/>
              <a:t>Stanford 2016</a:t>
            </a:r>
            <a:endParaRPr lang="en-US"/>
          </a:p>
        </p:txBody>
      </p:sp>
      <p:pic>
        <p:nvPicPr>
          <p:cNvPr id="50182"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3188" y="1001317"/>
            <a:ext cx="2057400" cy="137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7723" y="2389586"/>
            <a:ext cx="115609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itle 1"/>
          <p:cNvSpPr>
            <a:spLocks noGrp="1"/>
          </p:cNvSpPr>
          <p:nvPr>
            <p:ph type="title"/>
          </p:nvPr>
        </p:nvSpPr>
        <p:spPr>
          <a:xfrm>
            <a:off x="5010150" y="1063229"/>
            <a:ext cx="2000250" cy="857250"/>
          </a:xfrm>
        </p:spPr>
        <p:txBody>
          <a:bodyPr>
            <a:normAutofit fontScale="90000"/>
          </a:bodyPr>
          <a:lstStyle/>
          <a:p>
            <a:r>
              <a:rPr lang="en-US" altLang="en-US" smtClean="0"/>
              <a:t>My alter body</a:t>
            </a:r>
          </a:p>
        </p:txBody>
      </p:sp>
      <p:sp>
        <p:nvSpPr>
          <p:cNvPr id="50185" name="Rectangle 3"/>
          <p:cNvSpPr>
            <a:spLocks noChangeArrowheads="1"/>
          </p:cNvSpPr>
          <p:nvPr/>
        </p:nvSpPr>
        <p:spPr bwMode="auto">
          <a:xfrm>
            <a:off x="5695950" y="4516042"/>
            <a:ext cx="3429000"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350"/>
              <a:t>Your double has freedom – it has a wider range of motion, smoother, new emotions… under the out of body experience – how will this affect your performance? </a:t>
            </a:r>
          </a:p>
        </p:txBody>
      </p:sp>
      <p:grpSp>
        <p:nvGrpSpPr>
          <p:cNvPr id="15" name="Group 14"/>
          <p:cNvGrpSpPr>
            <a:grpSpLocks/>
          </p:cNvGrpSpPr>
          <p:nvPr/>
        </p:nvGrpSpPr>
        <p:grpSpPr bwMode="auto">
          <a:xfrm>
            <a:off x="2702721" y="3465911"/>
            <a:ext cx="2713435" cy="1638687"/>
            <a:chOff x="266700" y="1109510"/>
            <a:chExt cx="4311693" cy="2863027"/>
          </a:xfrm>
        </p:grpSpPr>
        <p:grpSp>
          <p:nvGrpSpPr>
            <p:cNvPr id="50187" name="Group 47"/>
            <p:cNvGrpSpPr>
              <a:grpSpLocks/>
            </p:cNvGrpSpPr>
            <p:nvPr/>
          </p:nvGrpSpPr>
          <p:grpSpPr bwMode="auto">
            <a:xfrm>
              <a:off x="266701" y="1109510"/>
              <a:ext cx="4311692" cy="2610133"/>
              <a:chOff x="291854" y="4036328"/>
              <a:chExt cx="4196491" cy="2610133"/>
            </a:xfrm>
          </p:grpSpPr>
          <p:sp>
            <p:nvSpPr>
              <p:cNvPr id="18" name="Rectangle 17"/>
              <p:cNvSpPr/>
              <p:nvPr/>
            </p:nvSpPr>
            <p:spPr bwMode="auto">
              <a:xfrm>
                <a:off x="291854" y="4036328"/>
                <a:ext cx="4196491" cy="2610133"/>
              </a:xfrm>
              <a:prstGeom prst="rect">
                <a:avLst/>
              </a:prstGeom>
              <a:gradFill flip="none" rotWithShape="1">
                <a:gsLst>
                  <a:gs pos="0">
                    <a:srgbClr val="910091">
                      <a:shade val="30000"/>
                      <a:satMod val="115000"/>
                    </a:srgbClr>
                  </a:gs>
                  <a:gs pos="50000">
                    <a:srgbClr val="910091">
                      <a:shade val="67500"/>
                      <a:satMod val="115000"/>
                    </a:srgbClr>
                  </a:gs>
                  <a:gs pos="100000">
                    <a:srgbClr val="910091">
                      <a:shade val="100000"/>
                      <a:satMod val="115000"/>
                    </a:srgbClr>
                  </a:gs>
                </a:gsLst>
                <a:lin ang="16200000" scaled="1"/>
                <a:tileRect/>
              </a:gradFill>
              <a:ln w="9525" cap="flat" cmpd="sng" algn="ctr">
                <a:noFill/>
                <a:prstDash val="solid"/>
                <a:headEnd type="none" w="med" len="med"/>
                <a:tailEnd type="none" w="med" len="med"/>
              </a:ln>
              <a:effectLst/>
            </p:spPr>
            <p:txBody>
              <a:bodyPr lIns="51455" tIns="25728" rIns="25728" bIns="51455" anchor="b"/>
              <a:lstStyle/>
              <a:p>
                <a:pPr algn="ctr" defTabSz="514386">
                  <a:defRPr/>
                </a:pPr>
                <a:r>
                  <a:rPr lang="en-US" sz="1500" kern="0" spc="-28" dirty="0">
                    <a:gradFill>
                      <a:gsLst>
                        <a:gs pos="0">
                          <a:srgbClr val="FFFFFF"/>
                        </a:gs>
                        <a:gs pos="100000">
                          <a:srgbClr val="FFFFFF"/>
                        </a:gs>
                      </a:gsLst>
                      <a:lin ang="5400000" scaled="0"/>
                    </a:gradFill>
                    <a:latin typeface="Segoe UI" pitchFamily="34" charset="0"/>
                    <a:ea typeface="Segoe UI" pitchFamily="34" charset="0"/>
                    <a:cs typeface="Segoe UI" pitchFamily="34" charset="0"/>
                  </a:rPr>
                  <a:t>Out-Of-Body Experience (OOBE)</a:t>
                </a:r>
              </a:p>
            </p:txBody>
          </p:sp>
          <p:pic>
            <p:nvPicPr>
              <p:cNvPr id="5019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934" y="4172697"/>
                <a:ext cx="3940326" cy="186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p:cNvSpPr txBox="1"/>
            <p:nvPr/>
          </p:nvSpPr>
          <p:spPr>
            <a:xfrm>
              <a:off x="266700" y="3730559"/>
              <a:ext cx="4179258" cy="241978"/>
            </a:xfrm>
            <a:prstGeom prst="rect">
              <a:avLst/>
            </a:prstGeom>
            <a:noFill/>
          </p:spPr>
          <p:txBody>
            <a:bodyPr lIns="0" tIns="0" rIns="0" bIns="0">
              <a:spAutoFit/>
            </a:bodyPr>
            <a:lstStyle/>
            <a:p>
              <a:pPr defTabSz="514535">
                <a:defRPr/>
              </a:pPr>
              <a:r>
                <a:rPr lang="en-US" sz="450" kern="0" dirty="0" err="1">
                  <a:solidFill>
                    <a:srgbClr val="8CC600">
                      <a:lumMod val="75000"/>
                    </a:srgbClr>
                  </a:solidFill>
                  <a:latin typeface="Segoe UI"/>
                </a:rPr>
                <a:t>Lenggenhager</a:t>
              </a:r>
              <a:r>
                <a:rPr lang="en-US" sz="450" kern="0" dirty="0">
                  <a:solidFill>
                    <a:srgbClr val="8CC600">
                      <a:lumMod val="75000"/>
                    </a:srgbClr>
                  </a:solidFill>
                  <a:latin typeface="Segoe UI"/>
                </a:rPr>
                <a:t>, </a:t>
              </a:r>
              <a:r>
                <a:rPr lang="en-US" sz="450" kern="0" dirty="0" err="1">
                  <a:solidFill>
                    <a:srgbClr val="8CC600">
                      <a:lumMod val="75000"/>
                    </a:srgbClr>
                  </a:solidFill>
                  <a:latin typeface="Segoe UI"/>
                </a:rPr>
                <a:t>Bigna</a:t>
              </a:r>
              <a:r>
                <a:rPr lang="en-US" sz="450" kern="0" dirty="0">
                  <a:solidFill>
                    <a:srgbClr val="8CC600">
                      <a:lumMod val="75000"/>
                    </a:srgbClr>
                  </a:solidFill>
                  <a:latin typeface="Segoe UI"/>
                </a:rPr>
                <a:t>, et al. "Video ergo sum: manipulating bodily self-consciousness." </a:t>
              </a:r>
              <a:r>
                <a:rPr lang="en-US" sz="450" i="1" kern="0" dirty="0">
                  <a:solidFill>
                    <a:srgbClr val="8CC600">
                      <a:lumMod val="75000"/>
                    </a:srgbClr>
                  </a:solidFill>
                  <a:latin typeface="Segoe UI"/>
                </a:rPr>
                <a:t>Science</a:t>
              </a:r>
              <a:r>
                <a:rPr lang="en-US" sz="450" kern="0" dirty="0">
                  <a:solidFill>
                    <a:srgbClr val="8CC600">
                      <a:lumMod val="75000"/>
                    </a:srgbClr>
                  </a:solidFill>
                  <a:latin typeface="Segoe UI"/>
                </a:rPr>
                <a:t> 317.5841 (2007): 1096-1099.</a:t>
              </a:r>
              <a:endParaRPr lang="en-US" sz="300" kern="0" dirty="0">
                <a:solidFill>
                  <a:srgbClr val="8CC600">
                    <a:lumMod val="75000"/>
                  </a:srgbClr>
                </a:solidFill>
                <a:latin typeface="Segoe UI Light" pitchFamily="34" charset="0"/>
              </a:endParaRPr>
            </a:p>
          </p:txBody>
        </p:sp>
      </p:grpSp>
    </p:spTree>
    <p:extLst>
      <p:ext uri="{BB962C8B-B14F-4D97-AF65-F5344CB8AC3E}">
        <p14:creationId xmlns:p14="http://schemas.microsoft.com/office/powerpoint/2010/main" val="3838285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69DCBA7-6B41-48DB-939F-CC0AEA312D52}" type="datetime1">
              <a:rPr lang="en-US" smtClean="0"/>
              <a:t>8/1/2017</a:t>
            </a:fld>
            <a:endParaRPr lang="en-US"/>
          </a:p>
        </p:txBody>
      </p:sp>
      <p:sp>
        <p:nvSpPr>
          <p:cNvPr id="5" name="Footer Placeholder 4"/>
          <p:cNvSpPr>
            <a:spLocks noGrp="1"/>
          </p:cNvSpPr>
          <p:nvPr>
            <p:ph type="ftr" sz="quarter" idx="11"/>
          </p:nvPr>
        </p:nvSpPr>
        <p:spPr/>
        <p:txBody>
          <a:bodyPr/>
          <a:lstStyle/>
          <a:p>
            <a:r>
              <a:rPr lang="en-US" smtClean="0"/>
              <a:t>OMOM Dec 2016</a:t>
            </a:r>
            <a:endParaRPr lang="en-US" dirty="0"/>
          </a:p>
        </p:txBody>
      </p:sp>
      <p:pic>
        <p:nvPicPr>
          <p:cNvPr id="4098" name="Picture 2" descr="http://cb.nowan.net/blog/data/2010/05/brain_vr1-1024x764.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03513" y="1772816"/>
            <a:ext cx="5501261" cy="41044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03512" y="169289"/>
            <a:ext cx="8784976" cy="1077218"/>
          </a:xfrm>
          <a:prstGeom prst="rect">
            <a:avLst/>
          </a:prstGeom>
          <a:noFill/>
        </p:spPr>
        <p:txBody>
          <a:bodyPr wrap="square" rtlCol="0">
            <a:spAutoFit/>
          </a:bodyPr>
          <a:lstStyle/>
          <a:p>
            <a:pPr algn="ctr"/>
            <a:r>
              <a:rPr lang="en-GB" sz="3200" b="1" dirty="0">
                <a:solidFill>
                  <a:srgbClr val="FFFF00"/>
                </a:solidFill>
              </a:rPr>
              <a:t>VR is a controlled tool for physiological activation of our brain</a:t>
            </a:r>
            <a:endParaRPr lang="en-US" sz="3200" b="1" dirty="0">
              <a:solidFill>
                <a:srgbClr val="FFFF00"/>
              </a:solidFill>
            </a:endParaRPr>
          </a:p>
        </p:txBody>
      </p:sp>
      <p:pic>
        <p:nvPicPr>
          <p:cNvPr id="4102" name="Picture 6" descr="https://www.willamette.edu/~gorr/classes/cs449/figs/brai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942" y="4365105"/>
            <a:ext cx="3038475"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459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5"/>
                </a:solidFill>
              </a:rPr>
              <a:t>Claim that </a:t>
            </a:r>
            <a:endParaRPr lang="en-US" b="1" dirty="0">
              <a:solidFill>
                <a:schemeClr val="accent5"/>
              </a:solidFill>
            </a:endParaRPr>
          </a:p>
        </p:txBody>
      </p:sp>
      <p:sp>
        <p:nvSpPr>
          <p:cNvPr id="3" name="Content Placeholder 2"/>
          <p:cNvSpPr>
            <a:spLocks noGrp="1"/>
          </p:cNvSpPr>
          <p:nvPr>
            <p:ph idx="1"/>
          </p:nvPr>
        </p:nvSpPr>
        <p:spPr/>
        <p:txBody>
          <a:bodyPr>
            <a:normAutofit/>
          </a:bodyPr>
          <a:lstStyle/>
          <a:p>
            <a:pPr marL="0" indent="0">
              <a:buNone/>
            </a:pPr>
            <a:r>
              <a:rPr lang="en-US" b="1" dirty="0" smtClean="0">
                <a:solidFill>
                  <a:schemeClr val="accent5"/>
                </a:solidFill>
              </a:rPr>
              <a:t>If </a:t>
            </a:r>
          </a:p>
          <a:p>
            <a:pPr lvl="1"/>
            <a:r>
              <a:rPr lang="en-US" b="1" i="1" dirty="0" smtClean="0">
                <a:solidFill>
                  <a:schemeClr val="accent5"/>
                </a:solidFill>
              </a:rPr>
              <a:t>we know what mechanisms are involved in specific cognitive functions</a:t>
            </a:r>
          </a:p>
          <a:p>
            <a:pPr marL="0" indent="0">
              <a:buNone/>
            </a:pPr>
            <a:r>
              <a:rPr lang="en-US" b="1" dirty="0">
                <a:solidFill>
                  <a:schemeClr val="accent5"/>
                </a:solidFill>
              </a:rPr>
              <a:t>a</a:t>
            </a:r>
            <a:r>
              <a:rPr lang="en-US" b="1" dirty="0" smtClean="0">
                <a:solidFill>
                  <a:schemeClr val="accent5"/>
                </a:solidFill>
              </a:rPr>
              <a:t>nd </a:t>
            </a:r>
          </a:p>
          <a:p>
            <a:pPr lvl="1"/>
            <a:r>
              <a:rPr lang="en-US" b="1" i="1" dirty="0" smtClean="0">
                <a:solidFill>
                  <a:schemeClr val="accent5"/>
                </a:solidFill>
              </a:rPr>
              <a:t>We know how to stimulate  these mechanism</a:t>
            </a:r>
            <a:r>
              <a:rPr lang="en-US" b="1" dirty="0" smtClean="0">
                <a:solidFill>
                  <a:schemeClr val="accent5"/>
                </a:solidFill>
              </a:rPr>
              <a:t>s</a:t>
            </a:r>
          </a:p>
          <a:p>
            <a:pPr marL="0" indent="0">
              <a:buNone/>
            </a:pPr>
            <a:r>
              <a:rPr lang="en-US" b="1" dirty="0" smtClean="0">
                <a:solidFill>
                  <a:schemeClr val="accent5"/>
                </a:solidFill>
              </a:rPr>
              <a:t>then:</a:t>
            </a:r>
          </a:p>
          <a:p>
            <a:pPr lvl="1"/>
            <a:r>
              <a:rPr lang="en-US" b="1" i="1" dirty="0" smtClean="0">
                <a:solidFill>
                  <a:schemeClr val="accent5"/>
                </a:solidFill>
              </a:rPr>
              <a:t>We can implant sensory stimuli into a virtual world that will activate the relevant brain areas for enhance performance</a:t>
            </a:r>
            <a:r>
              <a:rPr lang="en-US" dirty="0" smtClean="0"/>
              <a:t>. </a:t>
            </a:r>
            <a:endParaRPr lang="en-US" dirty="0"/>
          </a:p>
        </p:txBody>
      </p:sp>
      <p:sp>
        <p:nvSpPr>
          <p:cNvPr id="4" name="Date Placeholder 3"/>
          <p:cNvSpPr>
            <a:spLocks noGrp="1"/>
          </p:cNvSpPr>
          <p:nvPr>
            <p:ph type="dt" sz="half" idx="10"/>
          </p:nvPr>
        </p:nvSpPr>
        <p:spPr/>
        <p:txBody>
          <a:bodyPr/>
          <a:lstStyle/>
          <a:p>
            <a:fld id="{E09194C8-A687-40C0-B195-D377966C336E}" type="datetime1">
              <a:rPr lang="en-US" smtClean="0"/>
              <a:t>8/1/2017</a:t>
            </a:fld>
            <a:endParaRPr lang="en-US"/>
          </a:p>
        </p:txBody>
      </p:sp>
      <p:sp>
        <p:nvSpPr>
          <p:cNvPr id="5" name="Footer Placeholder 4"/>
          <p:cNvSpPr>
            <a:spLocks noGrp="1"/>
          </p:cNvSpPr>
          <p:nvPr>
            <p:ph type="ftr" sz="quarter" idx="11"/>
          </p:nvPr>
        </p:nvSpPr>
        <p:spPr/>
        <p:txBody>
          <a:bodyPr/>
          <a:lstStyle/>
          <a:p>
            <a:r>
              <a:rPr lang="en-US" smtClean="0"/>
              <a:t>OMOM Dec 2016</a:t>
            </a:r>
            <a:endParaRPr lang="en-US"/>
          </a:p>
        </p:txBody>
      </p:sp>
    </p:spTree>
    <p:extLst>
      <p:ext uri="{BB962C8B-B14F-4D97-AF65-F5344CB8AC3E}">
        <p14:creationId xmlns:p14="http://schemas.microsoft.com/office/powerpoint/2010/main" val="2929786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V/AR:  the </a:t>
            </a:r>
            <a:r>
              <a:rPr lang="en-US" b="1" dirty="0"/>
              <a:t>machinery</a:t>
            </a:r>
            <a:br>
              <a:rPr lang="en-US" b="1" dirty="0"/>
            </a:br>
            <a:r>
              <a:rPr lang="en-US" b="1" dirty="0" smtClean="0"/>
              <a:t>cognitive enhancement?</a:t>
            </a:r>
            <a:endParaRPr lang="en-US" b="1" dirty="0"/>
          </a:p>
        </p:txBody>
      </p:sp>
      <p:sp>
        <p:nvSpPr>
          <p:cNvPr id="3" name="Content Placeholder 2"/>
          <p:cNvSpPr>
            <a:spLocks noGrp="1"/>
          </p:cNvSpPr>
          <p:nvPr>
            <p:ph idx="1"/>
          </p:nvPr>
        </p:nvSpPr>
        <p:spPr/>
        <p:txBody>
          <a:bodyPr>
            <a:normAutofit/>
          </a:bodyPr>
          <a:lstStyle/>
          <a:p>
            <a:r>
              <a:rPr lang="en-US" b="1" dirty="0"/>
              <a:t>In creating a Virtual world we </a:t>
            </a:r>
            <a:r>
              <a:rPr lang="en-US" b="1" dirty="0">
                <a:solidFill>
                  <a:srgbClr val="FFFF00"/>
                </a:solidFill>
              </a:rPr>
              <a:t>design </a:t>
            </a:r>
            <a:r>
              <a:rPr lang="en-US" dirty="0">
                <a:solidFill>
                  <a:srgbClr val="FFFF00"/>
                </a:solidFill>
              </a:rPr>
              <a:t>sensory </a:t>
            </a:r>
            <a:r>
              <a:rPr lang="en-US" dirty="0"/>
              <a:t>experiences. </a:t>
            </a:r>
            <a:r>
              <a:rPr lang="en-US" b="1" dirty="0" smtClean="0">
                <a:solidFill>
                  <a:srgbClr val="FFFF00"/>
                </a:solidFill>
              </a:rPr>
              <a:t>orchestrate </a:t>
            </a:r>
            <a:r>
              <a:rPr lang="en-US" b="1" dirty="0">
                <a:solidFill>
                  <a:srgbClr val="FFFF00"/>
                </a:solidFill>
              </a:rPr>
              <a:t>sensory stimuli </a:t>
            </a:r>
            <a:r>
              <a:rPr lang="en-US" b="1" dirty="0"/>
              <a:t>to  create virtual</a:t>
            </a:r>
            <a:r>
              <a:rPr lang="en-US" b="1" dirty="0">
                <a:solidFill>
                  <a:srgbClr val="FFFF00"/>
                </a:solidFill>
              </a:rPr>
              <a:t> taste, sight, smell, sound, and touch.</a:t>
            </a:r>
          </a:p>
          <a:p>
            <a:pPr algn="ctr"/>
            <a:r>
              <a:rPr lang="en-US" b="1" dirty="0" smtClean="0">
                <a:solidFill>
                  <a:srgbClr val="92D050"/>
                </a:solidFill>
              </a:rPr>
              <a:t>Sensory perception and manipulation are the tools for </a:t>
            </a:r>
            <a:r>
              <a:rPr lang="en-US" b="1" i="1" dirty="0" smtClean="0">
                <a:solidFill>
                  <a:srgbClr val="92D050"/>
                </a:solidFill>
              </a:rPr>
              <a:t>higher reasoning skills  (</a:t>
            </a:r>
            <a:r>
              <a:rPr lang="en-US" b="1" i="1" dirty="0" err="1" smtClean="0">
                <a:solidFill>
                  <a:srgbClr val="92D050"/>
                </a:solidFill>
              </a:rPr>
              <a:t>Pappert</a:t>
            </a:r>
            <a:r>
              <a:rPr lang="en-US" b="1" i="1" dirty="0" smtClean="0">
                <a:solidFill>
                  <a:srgbClr val="92D050"/>
                </a:solidFill>
              </a:rPr>
              <a:t> ‘</a:t>
            </a:r>
            <a:r>
              <a:rPr lang="en-US" b="1" i="1" dirty="0" err="1" smtClean="0">
                <a:solidFill>
                  <a:srgbClr val="92D050"/>
                </a:solidFill>
              </a:rPr>
              <a:t>Minstorms</a:t>
            </a:r>
            <a:r>
              <a:rPr lang="en-US" b="1" i="1" dirty="0" smtClean="0">
                <a:solidFill>
                  <a:srgbClr val="92D050"/>
                </a:solidFill>
              </a:rPr>
              <a:t>’ …</a:t>
            </a:r>
          </a:p>
          <a:p>
            <a:pPr marL="0" indent="0" algn="ctr">
              <a:buNone/>
            </a:pPr>
            <a:endParaRPr lang="en-US" b="1" dirty="0">
              <a:solidFill>
                <a:srgbClr val="FFFF00"/>
              </a:solidFill>
            </a:endParaRPr>
          </a:p>
          <a:p>
            <a:r>
              <a:rPr lang="en-US" b="1" i="1" dirty="0" smtClean="0">
                <a:solidFill>
                  <a:srgbClr val="92D050"/>
                </a:solidFill>
              </a:rPr>
              <a:t>Can we use VR in the context of </a:t>
            </a:r>
            <a:r>
              <a:rPr lang="en-US" b="1" i="1" dirty="0" err="1" smtClean="0">
                <a:solidFill>
                  <a:srgbClr val="92D050"/>
                </a:solidFill>
              </a:rPr>
              <a:t>ealeraning</a:t>
            </a:r>
            <a:r>
              <a:rPr lang="en-US" b="1" i="1" dirty="0" smtClean="0">
                <a:solidFill>
                  <a:srgbClr val="92D050"/>
                </a:solidFill>
              </a:rPr>
              <a:t> for Cognitive </a:t>
            </a:r>
            <a:r>
              <a:rPr lang="en-US" b="1" i="1" dirty="0" err="1" smtClean="0">
                <a:solidFill>
                  <a:srgbClr val="92D050"/>
                </a:solidFill>
              </a:rPr>
              <a:t>enhan</a:t>
            </a:r>
            <a:r>
              <a:rPr lang="en-US" b="1" i="1" dirty="0" smtClean="0">
                <a:solidFill>
                  <a:srgbClr val="92D050"/>
                </a:solidFill>
              </a:rPr>
              <a:t> cement</a:t>
            </a:r>
            <a:r>
              <a:rPr lang="en-US" b="1" i="1" dirty="0">
                <a:solidFill>
                  <a:srgbClr val="92D050"/>
                </a:solidFill>
              </a:rPr>
              <a:t>? </a:t>
            </a:r>
          </a:p>
          <a:p>
            <a:endParaRPr lang="en-US" dirty="0"/>
          </a:p>
        </p:txBody>
      </p:sp>
      <p:sp>
        <p:nvSpPr>
          <p:cNvPr id="4" name="Footer Placeholder 3"/>
          <p:cNvSpPr>
            <a:spLocks noGrp="1"/>
          </p:cNvSpPr>
          <p:nvPr>
            <p:ph type="ftr" sz="quarter" idx="11"/>
          </p:nvPr>
        </p:nvSpPr>
        <p:spPr/>
        <p:txBody>
          <a:bodyPr/>
          <a:lstStyle/>
          <a:p>
            <a:r>
              <a:rPr lang="en-US" smtClean="0"/>
              <a:t>Stanford 2016</a:t>
            </a:r>
            <a:endParaRPr lang="en-US"/>
          </a:p>
        </p:txBody>
      </p:sp>
    </p:spTree>
    <p:extLst>
      <p:ext uri="{BB962C8B-B14F-4D97-AF65-F5344CB8AC3E}">
        <p14:creationId xmlns:p14="http://schemas.microsoft.com/office/powerpoint/2010/main" val="3682337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examples</a:t>
            </a:r>
            <a:endParaRPr lang="en-US" dirty="0"/>
          </a:p>
        </p:txBody>
      </p:sp>
      <p:sp>
        <p:nvSpPr>
          <p:cNvPr id="3" name="Content Placeholder 2"/>
          <p:cNvSpPr>
            <a:spLocks noGrp="1"/>
          </p:cNvSpPr>
          <p:nvPr>
            <p:ph idx="1"/>
          </p:nvPr>
        </p:nvSpPr>
        <p:spPr/>
        <p:txBody>
          <a:bodyPr/>
          <a:lstStyle/>
          <a:p>
            <a:endParaRPr lang="en-US" dirty="0" smtClean="0"/>
          </a:p>
          <a:p>
            <a:r>
              <a:rPr lang="en-US" dirty="0" smtClean="0"/>
              <a:t>VR/AR vs flat screens – which is superior from a perceptual processing point of view?</a:t>
            </a:r>
          </a:p>
          <a:p>
            <a:r>
              <a:rPr lang="en-US" dirty="0" smtClean="0"/>
              <a:t>Enhanced spatial intelligence with VR –neurofeedback, enhanced memory consolidation</a:t>
            </a:r>
          </a:p>
          <a:p>
            <a:r>
              <a:rPr lang="en-US" dirty="0" smtClean="0"/>
              <a:t>Errors signals, Brain Computer Interfaces</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Stanford 2016</a:t>
            </a:r>
            <a:endParaRPr lang="en-US"/>
          </a:p>
        </p:txBody>
      </p:sp>
    </p:spTree>
    <p:extLst>
      <p:ext uri="{BB962C8B-B14F-4D97-AF65-F5344CB8AC3E}">
        <p14:creationId xmlns:p14="http://schemas.microsoft.com/office/powerpoint/2010/main" val="33059160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Example 1:</a:t>
            </a:r>
            <a:endParaRPr lang="en-US" b="1"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BE5B919D-7A17-4065-B3B9-EE30C061F053}" type="datetime1">
              <a:rPr lang="en-US" smtClean="0"/>
              <a:t>8/1/2017</a:t>
            </a:fld>
            <a:endParaRPr lang="en-US"/>
          </a:p>
        </p:txBody>
      </p:sp>
      <p:sp>
        <p:nvSpPr>
          <p:cNvPr id="6" name="Title 1"/>
          <p:cNvSpPr>
            <a:spLocks noGrp="1"/>
          </p:cNvSpPr>
          <p:nvPr>
            <p:ph idx="1"/>
          </p:nvPr>
        </p:nvSpPr>
        <p:spPr>
          <a:xfrm>
            <a:off x="1981200" y="1124745"/>
            <a:ext cx="8229600" cy="5001419"/>
          </a:xfrm>
        </p:spPr>
        <p:txBody>
          <a:bodyPr>
            <a:normAutofit/>
          </a:bodyPr>
          <a:lstStyle/>
          <a:p>
            <a:pPr marL="0" indent="0" algn="ctr">
              <a:buNone/>
            </a:pPr>
            <a:endParaRPr lang="en-US" altLang="he-IL" sz="4400" i="1" dirty="0">
              <a:latin typeface="Times New Roman" panose="02020603050405020304" pitchFamily="18" charset="0"/>
              <a:cs typeface="Times New Roman" panose="02020603050405020304" pitchFamily="18" charset="0"/>
            </a:endParaRPr>
          </a:p>
          <a:p>
            <a:pPr marL="0" indent="0" algn="ctr">
              <a:buNone/>
            </a:pPr>
            <a:endParaRPr lang="en-US" altLang="he-IL" sz="4400" i="1" dirty="0">
              <a:latin typeface="Times New Roman" panose="02020603050405020304" pitchFamily="18" charset="0"/>
              <a:cs typeface="Times New Roman" panose="02020603050405020304" pitchFamily="18" charset="0"/>
            </a:endParaRPr>
          </a:p>
          <a:p>
            <a:pPr marL="0" indent="0" algn="ctr">
              <a:buNone/>
            </a:pPr>
            <a:r>
              <a:rPr lang="en-US" altLang="he-IL" sz="4400" i="1" dirty="0" smtClean="0">
                <a:latin typeface="Times New Roman" panose="02020603050405020304" pitchFamily="18" charset="0"/>
                <a:cs typeface="Times New Roman" panose="02020603050405020304" pitchFamily="18" charset="0"/>
              </a:rPr>
              <a:t>Perception: </a:t>
            </a:r>
          </a:p>
          <a:p>
            <a:pPr marL="0" indent="0" algn="ctr">
              <a:buNone/>
            </a:pPr>
            <a:r>
              <a:rPr lang="en-US" altLang="he-IL" sz="4400" i="1" dirty="0" smtClean="0">
                <a:latin typeface="Times New Roman" panose="02020603050405020304" pitchFamily="18" charset="0"/>
                <a:cs typeface="Times New Roman" panose="02020603050405020304" pitchFamily="18" charset="0"/>
              </a:rPr>
              <a:t>2D vs 3D VR</a:t>
            </a:r>
          </a:p>
          <a:p>
            <a:pPr marL="0" indent="0" algn="ctr">
              <a:buNone/>
            </a:pPr>
            <a:r>
              <a:rPr lang="en-US" altLang="he-IL" sz="3200" i="1" dirty="0" smtClean="0">
                <a:latin typeface="Times New Roman" panose="02020603050405020304" pitchFamily="18" charset="0"/>
                <a:cs typeface="Times New Roman" panose="02020603050405020304" pitchFamily="18" charset="0"/>
              </a:rPr>
              <a:t>EEG </a:t>
            </a:r>
            <a:r>
              <a:rPr lang="en-US" altLang="he-IL" sz="3200" i="1" dirty="0">
                <a:latin typeface="Times New Roman" panose="02020603050405020304" pitchFamily="18" charset="0"/>
                <a:cs typeface="Times New Roman" panose="02020603050405020304" pitchFamily="18" charset="0"/>
              </a:rPr>
              <a:t>measures of mental load during problem solving in 2D and 3D VR</a:t>
            </a:r>
            <a:r>
              <a:rPr lang="en-US" altLang="he-IL" sz="3600" i="1" dirty="0">
                <a:latin typeface="Times New Roman" panose="02020603050405020304" pitchFamily="18" charset="0"/>
                <a:cs typeface="Times New Roman" panose="02020603050405020304" pitchFamily="18" charset="0"/>
              </a:rPr>
              <a:t>.  </a:t>
            </a:r>
          </a:p>
          <a:p>
            <a:pPr marL="0" indent="0" algn="ctr">
              <a:buNone/>
            </a:pPr>
            <a:r>
              <a:rPr lang="en-US" altLang="he-IL" sz="3600" i="1" dirty="0">
                <a:latin typeface="Times New Roman" panose="02020603050405020304" pitchFamily="18" charset="0"/>
                <a:cs typeface="Times New Roman" panose="02020603050405020304" pitchFamily="18" charset="0"/>
              </a:rPr>
              <a:t>PhD of Alex Dan</a:t>
            </a:r>
          </a:p>
          <a:p>
            <a:pPr marL="0" indent="0" algn="ctr">
              <a:buNone/>
            </a:pPr>
            <a:endParaRPr lang="en-US" altLang="he-IL" sz="3600" i="1" dirty="0">
              <a:latin typeface="Arial" panose="020B0604020202020204" pitchFamily="34" charset="0"/>
            </a:endParaRPr>
          </a:p>
          <a:p>
            <a:pPr marL="0" indent="0" algn="ctr">
              <a:buNone/>
            </a:pPr>
            <a:endParaRPr lang="en-US" altLang="he-IL" sz="2400" i="1" dirty="0">
              <a:latin typeface="Arial" panose="020B0604020202020204" pitchFamily="34" charset="0"/>
            </a:endParaRPr>
          </a:p>
          <a:p>
            <a:pPr marL="0" indent="0" algn="ctr">
              <a:buNone/>
            </a:pPr>
            <a:endParaRPr lang="en-US" altLang="he-IL" sz="2400" i="1" dirty="0">
              <a:latin typeface="Arial" panose="020B0604020202020204" pitchFamily="34" charset="0"/>
            </a:endParaRPr>
          </a:p>
          <a:p>
            <a:pPr marL="0" indent="0" algn="ctr">
              <a:buNone/>
            </a:pPr>
            <a:endParaRPr lang="en-US" altLang="he-IL" sz="2400" i="1" dirty="0">
              <a:latin typeface="Arial" panose="020B0604020202020204" pitchFamily="34" charset="0"/>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3993757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1504" y="1340769"/>
            <a:ext cx="4464496" cy="4785395"/>
          </a:xfrm>
        </p:spPr>
        <p:txBody>
          <a:bodyPr>
            <a:normAutofit fontScale="85000" lnSpcReduction="20000"/>
          </a:bodyPr>
          <a:lstStyle/>
          <a:p>
            <a:pPr algn="just">
              <a:spcAft>
                <a:spcPct val="50000"/>
              </a:spcAft>
              <a:defRPr/>
            </a:pPr>
            <a:r>
              <a:rPr lang="en-US" dirty="0" smtClean="0"/>
              <a:t>Two </a:t>
            </a:r>
            <a:r>
              <a:rPr lang="en-US" dirty="0"/>
              <a:t>groups. </a:t>
            </a:r>
          </a:p>
          <a:p>
            <a:pPr lvl="1" algn="just">
              <a:spcAft>
                <a:spcPct val="50000"/>
              </a:spcAft>
              <a:defRPr/>
            </a:pPr>
            <a:r>
              <a:rPr lang="en-US" dirty="0" smtClean="0"/>
              <a:t> observed  </a:t>
            </a:r>
            <a:r>
              <a:rPr lang="en-US" dirty="0"/>
              <a:t>a remote instructor demonstrating </a:t>
            </a:r>
            <a:r>
              <a:rPr lang="en-US" dirty="0" smtClean="0"/>
              <a:t>two origami tasks – simple/complex- </a:t>
            </a:r>
            <a:r>
              <a:rPr lang="en-US" dirty="0"/>
              <a:t>in 2D </a:t>
            </a:r>
            <a:r>
              <a:rPr lang="en-US" dirty="0" smtClean="0"/>
              <a:t>flat display </a:t>
            </a:r>
            <a:r>
              <a:rPr lang="en-US" dirty="0"/>
              <a:t>Then in VR 3D</a:t>
            </a:r>
            <a:r>
              <a:rPr lang="en-US" dirty="0" smtClean="0"/>
              <a:t>. </a:t>
            </a:r>
            <a:endParaRPr lang="en-US" dirty="0"/>
          </a:p>
          <a:p>
            <a:pPr lvl="1" algn="just">
              <a:spcAft>
                <a:spcPct val="50000"/>
              </a:spcAft>
              <a:defRPr/>
            </a:pPr>
            <a:r>
              <a:rPr lang="en-US" dirty="0" smtClean="0"/>
              <a:t> </a:t>
            </a:r>
            <a:r>
              <a:rPr lang="en-US" dirty="0"/>
              <a:t>The second group followed the same procedure, in reversed order</a:t>
            </a:r>
          </a:p>
          <a:p>
            <a:pPr algn="just">
              <a:spcAft>
                <a:spcPct val="50000"/>
              </a:spcAft>
              <a:defRPr/>
            </a:pPr>
            <a:r>
              <a:rPr lang="en-US" dirty="0"/>
              <a:t>EEG was measured in real time. </a:t>
            </a:r>
          </a:p>
          <a:p>
            <a:pPr algn="just">
              <a:spcAft>
                <a:spcPct val="50000"/>
              </a:spcAft>
              <a:defRPr/>
            </a:pPr>
            <a:r>
              <a:rPr lang="en-US" dirty="0"/>
              <a:t>Participants were asked to repeat the folding for the demonstrated easy/difficult task. EEG was not taken during folding</a:t>
            </a:r>
          </a:p>
          <a:p>
            <a:endParaRPr lang="en-US" dirty="0"/>
          </a:p>
        </p:txBody>
      </p:sp>
      <p:sp>
        <p:nvSpPr>
          <p:cNvPr id="4" name="Date Placeholder 3"/>
          <p:cNvSpPr>
            <a:spLocks noGrp="1"/>
          </p:cNvSpPr>
          <p:nvPr>
            <p:ph type="dt" sz="half" idx="10"/>
          </p:nvPr>
        </p:nvSpPr>
        <p:spPr/>
        <p:txBody>
          <a:bodyPr/>
          <a:lstStyle/>
          <a:p>
            <a:fld id="{1A9F41B4-D883-4AD8-8313-032316CA78B7}" type="datetime1">
              <a:rPr lang="en-US" smtClean="0"/>
              <a:t>8/1/2017</a:t>
            </a:fld>
            <a:endParaRPr lang="en-US"/>
          </a:p>
        </p:txBody>
      </p:sp>
      <p:sp>
        <p:nvSpPr>
          <p:cNvPr id="6" name="Title 5"/>
          <p:cNvSpPr>
            <a:spLocks noGrp="1"/>
          </p:cNvSpPr>
          <p:nvPr>
            <p:ph type="title"/>
          </p:nvPr>
        </p:nvSpPr>
        <p:spPr>
          <a:xfrm>
            <a:off x="1981200" y="274638"/>
            <a:ext cx="3034680" cy="1143000"/>
          </a:xfrm>
        </p:spPr>
        <p:txBody>
          <a:bodyPr/>
          <a:lstStyle/>
          <a:p>
            <a:r>
              <a:rPr lang="en-US" dirty="0" smtClean="0"/>
              <a:t>Method</a:t>
            </a:r>
            <a:endParaRPr lang="en-US" dirty="0"/>
          </a:p>
        </p:txBody>
      </p:sp>
      <p:sp>
        <p:nvSpPr>
          <p:cNvPr id="8" name="Rectangle 2"/>
          <p:cNvSpPr>
            <a:spLocks noChangeArrowheads="1"/>
          </p:cNvSpPr>
          <p:nvPr/>
        </p:nvSpPr>
        <p:spPr bwMode="auto">
          <a:xfrm flipV="1">
            <a:off x="6312024" y="2552818"/>
            <a:ext cx="57503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nvPr>
        </p:nvGraphicFramePr>
        <p:xfrm>
          <a:off x="6096001" y="2852936"/>
          <a:ext cx="4571999" cy="3538828"/>
        </p:xfrm>
        <a:graphic>
          <a:graphicData uri="http://schemas.openxmlformats.org/presentationml/2006/ole">
            <mc:AlternateContent xmlns:mc="http://schemas.openxmlformats.org/markup-compatibility/2006">
              <mc:Choice xmlns:v="urn:schemas-microsoft-com:vml" Requires="v">
                <p:oleObj spid="_x0000_s1047" r:id="rId3" imgW="9029511" imgH="5610080" progId="Visio.Drawing.15">
                  <p:embed/>
                </p:oleObj>
              </mc:Choice>
              <mc:Fallback>
                <p:oleObj r:id="rId3" imgW="9029511" imgH="5610080" progId="Visio.Drawing.15">
                  <p:embed/>
                  <p:pic>
                    <p:nvPicPr>
                      <p:cNvPr id="9"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2852936"/>
                        <a:ext cx="4571999" cy="3538828"/>
                      </a:xfrm>
                      <a:prstGeom prst="rect">
                        <a:avLst/>
                      </a:prstGeom>
                      <a:noFill/>
                    </p:spPr>
                  </p:pic>
                </p:oleObj>
              </mc:Fallback>
            </mc:AlternateContent>
          </a:graphicData>
        </a:graphic>
      </p:graphicFrame>
      <p:sp>
        <p:nvSpPr>
          <p:cNvPr id="2" name="Slide Number Placeholder 1"/>
          <p:cNvSpPr>
            <a:spLocks noGrp="1"/>
          </p:cNvSpPr>
          <p:nvPr>
            <p:ph type="sldNum" sz="quarter" idx="12"/>
          </p:nvPr>
        </p:nvSpPr>
        <p:spPr/>
        <p:txBody>
          <a:bodyPr/>
          <a:lstStyle/>
          <a:p>
            <a:fld id="{6D22F896-40B5-4ADD-8801-0D06FADFA095}" type="slidenum">
              <a:rPr lang="en-US" smtClean="0"/>
              <a:t>19</a:t>
            </a:fld>
            <a:endParaRPr lang="en-US" dirty="0"/>
          </a:p>
        </p:txBody>
      </p:sp>
      <p:pic>
        <p:nvPicPr>
          <p:cNvPr id="10" name="Picture 9"/>
          <p:cNvPicPr>
            <a:picLocks noChangeAspect="1"/>
          </p:cNvPicPr>
          <p:nvPr/>
        </p:nvPicPr>
        <p:blipFill rotWithShape="1">
          <a:blip r:embed="rId5"/>
          <a:srcRect l="21181" t="25553" r="19528"/>
          <a:stretch/>
        </p:blipFill>
        <p:spPr>
          <a:xfrm>
            <a:off x="9518026" y="0"/>
            <a:ext cx="2731993" cy="3718026"/>
          </a:xfrm>
          <a:prstGeom prst="rect">
            <a:avLst/>
          </a:prstGeom>
          <a:effectLst>
            <a:softEdge rad="50800"/>
          </a:effectLst>
        </p:spPr>
      </p:pic>
    </p:spTree>
    <p:extLst>
      <p:ext uri="{BB962C8B-B14F-4D97-AF65-F5344CB8AC3E}">
        <p14:creationId xmlns:p14="http://schemas.microsoft.com/office/powerpoint/2010/main" val="2040127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Stanford 2016</a:t>
            </a:r>
            <a:endParaRPr lang="en-US"/>
          </a:p>
        </p:txBody>
      </p:sp>
      <p:pic>
        <p:nvPicPr>
          <p:cNvPr id="52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544" y="1828801"/>
            <a:ext cx="4113118" cy="3418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2996805"/>
            <a:ext cx="4673518" cy="3114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7899" y="1176934"/>
            <a:ext cx="1820466" cy="182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9956" y="857251"/>
            <a:ext cx="2025253" cy="1353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4990" y="2209802"/>
            <a:ext cx="1750219" cy="1346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6361" y="312053"/>
            <a:ext cx="1052513" cy="829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74189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3105" y="-13255"/>
            <a:ext cx="8229600" cy="1143000"/>
          </a:xfrm>
        </p:spPr>
        <p:txBody>
          <a:bodyPr/>
          <a:lstStyle/>
          <a:p>
            <a:r>
              <a:rPr lang="en-US" dirty="0"/>
              <a:t>P</a:t>
            </a:r>
            <a:r>
              <a:rPr lang="en-US" dirty="0" smtClean="0"/>
              <a:t>rocedure</a:t>
            </a:r>
            <a:endParaRPr lang="en-US" dirty="0"/>
          </a:p>
        </p:txBody>
      </p:sp>
      <p:sp>
        <p:nvSpPr>
          <p:cNvPr id="4" name="Date Placeholder 3"/>
          <p:cNvSpPr>
            <a:spLocks noGrp="1"/>
          </p:cNvSpPr>
          <p:nvPr>
            <p:ph type="dt" sz="half" idx="10"/>
          </p:nvPr>
        </p:nvSpPr>
        <p:spPr/>
        <p:txBody>
          <a:bodyPr/>
          <a:lstStyle/>
          <a:p>
            <a:fld id="{A73E2C51-5C82-41B0-8790-29CE8F1BC96C}" type="datetime1">
              <a:rPr lang="en-US" smtClean="0"/>
              <a:t>8/1/2017</a:t>
            </a:fld>
            <a:endParaRPr lang="en-US"/>
          </a:p>
        </p:txBody>
      </p:sp>
      <p:graphicFrame>
        <p:nvGraphicFramePr>
          <p:cNvPr id="6" name="דיאגרמה 5"/>
          <p:cNvGraphicFramePr>
            <a:graphicFrameLocks noGrp="1"/>
          </p:cNvGraphicFramePr>
          <p:nvPr>
            <p:ph idx="1"/>
            <p:extLst/>
          </p:nvPr>
        </p:nvGraphicFramePr>
        <p:xfrm>
          <a:off x="1981200" y="2929267"/>
          <a:ext cx="8363272" cy="3196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8" name="Rectangle 7"/>
              <p:cNvSpPr/>
              <p:nvPr/>
            </p:nvSpPr>
            <p:spPr>
              <a:xfrm>
                <a:off x="7104113" y="1451938"/>
                <a:ext cx="2068067" cy="665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𝐶𝐿𝐼</m:t>
                          </m:r>
                        </m:e>
                        <m:sub>
                          <m:r>
                            <a:rPr lang="en-US" i="1">
                              <a:latin typeface="Cambria Math" panose="02040503050406030204" pitchFamily="18" charset="0"/>
                            </a:rPr>
                            <m:t>𝑛</m:t>
                          </m:r>
                        </m:sub>
                      </m:sSub>
                      <m:r>
                        <a:rPr lang="en-US">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𝑇h𝑒𝑡𝑎</m:t>
                              </m:r>
                              <m:r>
                                <a:rPr lang="en-US">
                                  <a:latin typeface="Cambria Math" panose="02040503050406030204" pitchFamily="18" charset="0"/>
                                </a:rPr>
                                <m:t> </m:t>
                              </m:r>
                            </m:e>
                            <m:sub>
                              <m:r>
                                <a:rPr lang="en-US" i="1">
                                  <a:latin typeface="Cambria Math" panose="02040503050406030204" pitchFamily="18" charset="0"/>
                                </a:rPr>
                                <m:t>𝐹𝑧</m:t>
                              </m:r>
                              <m:r>
                                <a:rPr lang="en-US">
                                  <a:latin typeface="Cambria Math" panose="02040503050406030204" pitchFamily="18" charset="0"/>
                                </a:rPr>
                                <m:t> </m:t>
                              </m:r>
                              <m:r>
                                <a:rPr lang="en-US" i="1">
                                  <a:latin typeface="Cambria Math" panose="02040503050406030204" pitchFamily="18" charset="0"/>
                                </a:rPr>
                                <m:t>𝑛</m:t>
                              </m:r>
                            </m:sub>
                          </m:sSub>
                        </m:num>
                        <m:den>
                          <m:sSub>
                            <m:sSubPr>
                              <m:ctrlPr>
                                <a:rPr lang="en-US" i="1">
                                  <a:latin typeface="Cambria Math" panose="02040503050406030204" pitchFamily="18" charset="0"/>
                                </a:rPr>
                              </m:ctrlPr>
                            </m:sSubPr>
                            <m:e>
                              <m:r>
                                <a:rPr lang="en-US" i="1">
                                  <a:latin typeface="Cambria Math" panose="02040503050406030204" pitchFamily="18" charset="0"/>
                                </a:rPr>
                                <m:t>𝐴𝑙𝑝h𝑎</m:t>
                              </m:r>
                              <m:r>
                                <a:rPr lang="en-US">
                                  <a:latin typeface="Cambria Math" panose="02040503050406030204" pitchFamily="18" charset="0"/>
                                </a:rPr>
                                <m:t> </m:t>
                              </m:r>
                            </m:e>
                            <m:sub>
                              <m:r>
                                <a:rPr lang="en-US" i="1">
                                  <a:latin typeface="Cambria Math" panose="02040503050406030204" pitchFamily="18" charset="0"/>
                                </a:rPr>
                                <m:t>𝑃𝑧</m:t>
                              </m:r>
                              <m:r>
                                <a:rPr lang="en-US">
                                  <a:latin typeface="Cambria Math" panose="02040503050406030204" pitchFamily="18" charset="0"/>
                                </a:rPr>
                                <m:t> </m:t>
                              </m:r>
                              <m:r>
                                <a:rPr lang="en-US" i="1">
                                  <a:latin typeface="Cambria Math" panose="02040503050406030204" pitchFamily="18" charset="0"/>
                                </a:rPr>
                                <m:t>𝑛</m:t>
                              </m:r>
                            </m:sub>
                          </m:sSub>
                        </m:den>
                      </m:f>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7104113" y="1451938"/>
                <a:ext cx="2068067" cy="665054"/>
              </a:xfrm>
              <a:prstGeom prst="rect">
                <a:avLst/>
              </a:prstGeom>
              <a:blipFill>
                <a:blip r:embed="rId7"/>
                <a:stretch>
                  <a:fillRect/>
                </a:stretch>
              </a:blipFill>
            </p:spPr>
            <p:txBody>
              <a:bodyPr/>
              <a:lstStyle/>
              <a:p>
                <a:r>
                  <a:rPr lang="en-US">
                    <a:noFill/>
                  </a:rPr>
                  <a:t> </a:t>
                </a:r>
              </a:p>
            </p:txBody>
          </p:sp>
        </mc:Fallback>
      </mc:AlternateContent>
      <p:sp>
        <p:nvSpPr>
          <p:cNvPr id="9" name="Rectangle 8"/>
          <p:cNvSpPr/>
          <p:nvPr/>
        </p:nvSpPr>
        <p:spPr>
          <a:xfrm>
            <a:off x="1806107" y="1406651"/>
            <a:ext cx="4572000" cy="1477328"/>
          </a:xfrm>
          <a:prstGeom prst="rect">
            <a:avLst/>
          </a:prstGeom>
        </p:spPr>
        <p:txBody>
          <a:bodyPr>
            <a:spAutoFit/>
          </a:bodyPr>
          <a:lstStyle/>
          <a:p>
            <a:r>
              <a:rPr lang="en-GB" dirty="0">
                <a:latin typeface="Times New Roman" panose="02020603050405020304" pitchFamily="18" charset="0"/>
                <a:ea typeface="Calibri" panose="020F0502020204030204" pitchFamily="34" charset="0"/>
                <a:cs typeface="Arial" panose="020B0604020202020204" pitchFamily="34" charset="0"/>
              </a:rPr>
              <a:t>The Cognitive load  index  was calculated based on the Theta </a:t>
            </a:r>
            <a:r>
              <a:rPr lang="en-GB" dirty="0" err="1">
                <a:latin typeface="Times New Roman" panose="02020603050405020304" pitchFamily="18" charset="0"/>
                <a:ea typeface="Calibri" panose="020F0502020204030204" pitchFamily="34" charset="0"/>
                <a:cs typeface="Arial" panose="020B0604020202020204" pitchFamily="34" charset="0"/>
              </a:rPr>
              <a:t>Fz</a:t>
            </a:r>
            <a:r>
              <a:rPr lang="en-GB" dirty="0">
                <a:latin typeface="Times New Roman" panose="02020603050405020304" pitchFamily="18" charset="0"/>
                <a:ea typeface="Calibri" panose="020F0502020204030204" pitchFamily="34" charset="0"/>
                <a:cs typeface="Arial" panose="020B0604020202020204" pitchFamily="34" charset="0"/>
              </a:rPr>
              <a:t>/Alpha </a:t>
            </a:r>
            <a:r>
              <a:rPr lang="en-GB" dirty="0" err="1">
                <a:latin typeface="Times New Roman" panose="02020603050405020304" pitchFamily="18" charset="0"/>
                <a:ea typeface="Calibri" panose="020F0502020204030204" pitchFamily="34" charset="0"/>
                <a:cs typeface="Arial" panose="020B0604020202020204" pitchFamily="34" charset="0"/>
              </a:rPr>
              <a:t>Pz</a:t>
            </a:r>
            <a:r>
              <a:rPr lang="en-GB" dirty="0">
                <a:latin typeface="Times New Roman" panose="02020603050405020304" pitchFamily="18" charset="0"/>
                <a:ea typeface="Calibri" panose="020F0502020204030204" pitchFamily="34" charset="0"/>
                <a:cs typeface="Arial" panose="020B0604020202020204" pitchFamily="34" charset="0"/>
              </a:rPr>
              <a:t> ratio (Holm et al., 2009). For each participant, Alpha </a:t>
            </a:r>
            <a:r>
              <a:rPr lang="en-GB" dirty="0" err="1">
                <a:latin typeface="Times New Roman" panose="02020603050405020304" pitchFamily="18" charset="0"/>
                <a:ea typeface="Calibri" panose="020F0502020204030204" pitchFamily="34" charset="0"/>
                <a:cs typeface="Arial" panose="020B0604020202020204" pitchFamily="34" charset="0"/>
              </a:rPr>
              <a:t>Pz</a:t>
            </a:r>
            <a:r>
              <a:rPr lang="en-GB" dirty="0">
                <a:latin typeface="Times New Roman" panose="02020603050405020304" pitchFamily="18" charset="0"/>
                <a:ea typeface="Calibri" panose="020F0502020204030204" pitchFamily="34" charset="0"/>
                <a:cs typeface="Arial" panose="020B0604020202020204" pitchFamily="34" charset="0"/>
              </a:rPr>
              <a:t>, Theta </a:t>
            </a:r>
            <a:r>
              <a:rPr lang="en-GB" dirty="0" err="1">
                <a:latin typeface="Times New Roman" panose="02020603050405020304" pitchFamily="18" charset="0"/>
                <a:ea typeface="Calibri" panose="020F0502020204030204" pitchFamily="34" charset="0"/>
                <a:cs typeface="Arial" panose="020B0604020202020204" pitchFamily="34" charset="0"/>
              </a:rPr>
              <a:t>Fz</a:t>
            </a:r>
            <a:r>
              <a:rPr lang="en-GB" dirty="0">
                <a:latin typeface="Times New Roman" panose="02020603050405020304" pitchFamily="18" charset="0"/>
                <a:ea typeface="Calibri" panose="020F0502020204030204" pitchFamily="34" charset="0"/>
                <a:cs typeface="Arial" panose="020B0604020202020204" pitchFamily="34" charset="0"/>
              </a:rPr>
              <a:t>, and the average cognitive load index for the observation sessions was assessed.</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546670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40564"/>
            <a:ext cx="4608512" cy="652133"/>
          </a:xfrm>
        </p:spPr>
        <p:txBody>
          <a:bodyPr>
            <a:normAutofit fontScale="90000"/>
          </a:bodyPr>
          <a:lstStyle/>
          <a:p>
            <a:r>
              <a:rPr lang="en-US" b="1" dirty="0"/>
              <a:t>R</a:t>
            </a:r>
            <a:r>
              <a:rPr lang="en-US" b="1" dirty="0" smtClean="0"/>
              <a:t>esults</a:t>
            </a:r>
            <a:endParaRPr lang="en-US" b="1" dirty="0"/>
          </a:p>
        </p:txBody>
      </p:sp>
      <p:sp>
        <p:nvSpPr>
          <p:cNvPr id="4" name="Date Placeholder 3"/>
          <p:cNvSpPr>
            <a:spLocks noGrp="1"/>
          </p:cNvSpPr>
          <p:nvPr>
            <p:ph type="dt" sz="half" idx="10"/>
          </p:nvPr>
        </p:nvSpPr>
        <p:spPr/>
        <p:txBody>
          <a:bodyPr/>
          <a:lstStyle/>
          <a:p>
            <a:fld id="{DA918896-A5D0-45C8-B85B-77C27C6416D9}" type="datetime1">
              <a:rPr lang="en-US" smtClean="0"/>
              <a:t>8/1/2017</a:t>
            </a:fld>
            <a:endParaRPr lang="en-US"/>
          </a:p>
        </p:txBody>
      </p:sp>
      <p:sp>
        <p:nvSpPr>
          <p:cNvPr id="9" name="Rectangle 8"/>
          <p:cNvSpPr/>
          <p:nvPr/>
        </p:nvSpPr>
        <p:spPr>
          <a:xfrm>
            <a:off x="7759204" y="403769"/>
            <a:ext cx="2657276" cy="2862322"/>
          </a:xfrm>
          <a:prstGeom prst="rect">
            <a:avLst/>
          </a:prstGeom>
        </p:spPr>
        <p:txBody>
          <a:bodyPr wrap="square">
            <a:spAutoFit/>
          </a:bodyPr>
          <a:lstStyle/>
          <a:p>
            <a:pPr algn="ctr"/>
            <a:r>
              <a:rPr lang="en-GB" sz="2000" b="1" dirty="0">
                <a:solidFill>
                  <a:schemeClr val="accent2">
                    <a:lumMod val="75000"/>
                  </a:schemeClr>
                </a:solidFill>
                <a:latin typeface="Times New Roman" panose="02020603050405020304" pitchFamily="18" charset="0"/>
                <a:ea typeface="Calibri" panose="020F0502020204030204" pitchFamily="34" charset="0"/>
                <a:cs typeface="Arial" panose="020B0604020202020204" pitchFamily="34" charset="0"/>
              </a:rPr>
              <a:t>A significantly larger CLI in 2D compared to 3D</a:t>
            </a:r>
          </a:p>
          <a:p>
            <a:pPr algn="ctr"/>
            <a:r>
              <a:rPr lang="en-GB" sz="2000" b="1" dirty="0">
                <a:solidFill>
                  <a:schemeClr val="accent2">
                    <a:lumMod val="75000"/>
                  </a:schemeClr>
                </a:solidFill>
                <a:latin typeface="Times New Roman" panose="02020603050405020304" pitchFamily="18" charset="0"/>
                <a:ea typeface="Calibri" panose="020F0502020204030204" pitchFamily="34" charset="0"/>
                <a:cs typeface="Arial" panose="020B0604020202020204" pitchFamily="34" charset="0"/>
              </a:rPr>
              <a:t> for both tasks for all participants </a:t>
            </a:r>
          </a:p>
          <a:p>
            <a:pPr algn="ctr"/>
            <a:r>
              <a:rPr lang="en-GB" sz="2000" dirty="0">
                <a:solidFill>
                  <a:schemeClr val="accent2">
                    <a:lumMod val="75000"/>
                  </a:schemeClr>
                </a:solidFill>
                <a:latin typeface="Times New Roman" panose="02020603050405020304" pitchFamily="18" charset="0"/>
                <a:ea typeface="Calibri" panose="020F0502020204030204" pitchFamily="34" charset="0"/>
                <a:cs typeface="Arial" panose="020B0604020202020204" pitchFamily="34" charset="0"/>
              </a:rPr>
              <a:t>(matched pairs t-test, N = 17, t-ratio = -3.0681, SDE = 0.09483, p &lt; 0.0037**). </a:t>
            </a:r>
            <a:endParaRPr lang="en-US" sz="2000" dirty="0">
              <a:solidFill>
                <a:schemeClr val="accent2">
                  <a:lumMod val="75000"/>
                </a:schemeClr>
              </a:solidFill>
            </a:endParaRPr>
          </a:p>
        </p:txBody>
      </p:sp>
      <p:graphicFrame>
        <p:nvGraphicFramePr>
          <p:cNvPr id="10" name="Table 9"/>
          <p:cNvGraphicFramePr>
            <a:graphicFrameLocks noGrp="1"/>
          </p:cNvGraphicFramePr>
          <p:nvPr>
            <p:extLst/>
          </p:nvPr>
        </p:nvGraphicFramePr>
        <p:xfrm>
          <a:off x="1904566" y="951424"/>
          <a:ext cx="5487268" cy="1957800"/>
        </p:xfrm>
        <a:graphic>
          <a:graphicData uri="http://schemas.openxmlformats.org/drawingml/2006/table">
            <a:tbl>
              <a:tblPr firstRow="1" firstCol="1" bandRow="1">
                <a:tableStyleId>{5C22544A-7EE6-4342-B048-85BDC9FD1C3A}</a:tableStyleId>
              </a:tblPr>
              <a:tblGrid>
                <a:gridCol w="1308264">
                  <a:extLst>
                    <a:ext uri="{9D8B030D-6E8A-4147-A177-3AD203B41FA5}">
                      <a16:colId xmlns="" xmlns:a16="http://schemas.microsoft.com/office/drawing/2014/main" val="1124419185"/>
                    </a:ext>
                  </a:extLst>
                </a:gridCol>
                <a:gridCol w="1445855">
                  <a:extLst>
                    <a:ext uri="{9D8B030D-6E8A-4147-A177-3AD203B41FA5}">
                      <a16:colId xmlns="" xmlns:a16="http://schemas.microsoft.com/office/drawing/2014/main" val="6669927"/>
                    </a:ext>
                  </a:extLst>
                </a:gridCol>
                <a:gridCol w="1534338">
                  <a:extLst>
                    <a:ext uri="{9D8B030D-6E8A-4147-A177-3AD203B41FA5}">
                      <a16:colId xmlns="" xmlns:a16="http://schemas.microsoft.com/office/drawing/2014/main" val="3363247211"/>
                    </a:ext>
                  </a:extLst>
                </a:gridCol>
                <a:gridCol w="1198811">
                  <a:extLst>
                    <a:ext uri="{9D8B030D-6E8A-4147-A177-3AD203B41FA5}">
                      <a16:colId xmlns="" xmlns:a16="http://schemas.microsoft.com/office/drawing/2014/main" val="2853595614"/>
                    </a:ext>
                  </a:extLst>
                </a:gridCol>
              </a:tblGrid>
              <a:tr h="391560">
                <a:tc>
                  <a:txBody>
                    <a:bodyPr/>
                    <a:lstStyle/>
                    <a:p>
                      <a:pPr marL="0" marR="0" algn="ctr"/>
                      <a:r>
                        <a:rPr lang="en-US" sz="1100" dirty="0" err="1" smtClean="0">
                          <a:effectLst/>
                        </a:rPr>
                        <a:t>Task+display</a:t>
                      </a:r>
                      <a:endParaRPr lang="en-US" sz="1100" dirty="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r>
                        <a:rPr lang="en-US" sz="1100">
                          <a:effectLst/>
                        </a:rPr>
                        <a:t>Box 2D</a:t>
                      </a:r>
                      <a:endParaRPr lang="en-US" sz="110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r>
                        <a:rPr lang="en-US" sz="1100">
                          <a:effectLst/>
                        </a:rPr>
                        <a:t>Box 3D</a:t>
                      </a:r>
                      <a:endParaRPr lang="en-US" sz="110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r>
                        <a:rPr lang="en-US" sz="1100">
                          <a:effectLst/>
                        </a:rPr>
                        <a:t>p-value</a:t>
                      </a:r>
                      <a:endParaRPr lang="en-US" sz="110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988029163"/>
                  </a:ext>
                </a:extLst>
              </a:tr>
              <a:tr h="391560">
                <a:tc>
                  <a:txBody>
                    <a:bodyPr/>
                    <a:lstStyle/>
                    <a:p>
                      <a:pPr marL="0" marR="0" algn="ctr"/>
                      <a:r>
                        <a:rPr lang="en-US" sz="1100" dirty="0">
                          <a:effectLst/>
                        </a:rPr>
                        <a:t>CLI (SDE)</a:t>
                      </a:r>
                      <a:endParaRPr lang="en-US" sz="1100" dirty="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r>
                        <a:rPr lang="en-US" sz="1100" dirty="0">
                          <a:effectLst/>
                        </a:rPr>
                        <a:t>0.8385 (</a:t>
                      </a:r>
                      <a:r>
                        <a:rPr lang="en-US" sz="1100" dirty="0" smtClean="0">
                          <a:effectLst/>
                        </a:rPr>
                        <a:t>0.024</a:t>
                      </a:r>
                      <a:r>
                        <a:rPr lang="en-US" sz="1100" dirty="0">
                          <a:effectLst/>
                        </a:rPr>
                        <a:t>)</a:t>
                      </a:r>
                      <a:endParaRPr lang="en-US" sz="1100" dirty="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r>
                        <a:rPr lang="en-US" sz="1100">
                          <a:effectLst/>
                        </a:rPr>
                        <a:t>0.4596 (0.096)</a:t>
                      </a:r>
                      <a:endParaRPr lang="en-US" sz="110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r>
                        <a:rPr lang="en-US" sz="1100" dirty="0">
                          <a:effectLst/>
                        </a:rPr>
                        <a:t>&lt; </a:t>
                      </a:r>
                      <a:r>
                        <a:rPr lang="en-US" sz="1100" dirty="0" smtClean="0">
                          <a:effectLst/>
                        </a:rPr>
                        <a:t>0.0001</a:t>
                      </a:r>
                      <a:r>
                        <a:rPr lang="en-US" sz="1100" dirty="0">
                          <a:effectLst/>
                        </a:rPr>
                        <a:t>*</a:t>
                      </a:r>
                      <a:endParaRPr lang="en-US" sz="11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259000437"/>
                  </a:ext>
                </a:extLst>
              </a:tr>
              <a:tr h="391560">
                <a:tc>
                  <a:txBody>
                    <a:bodyPr/>
                    <a:lstStyle/>
                    <a:p>
                      <a:pPr marL="0" marR="0" algn="ctr"/>
                      <a:r>
                        <a:rPr lang="en-US" sz="1100" dirty="0" err="1" smtClean="0">
                          <a:effectLst/>
                        </a:rPr>
                        <a:t>Task+display</a:t>
                      </a:r>
                      <a:endParaRPr lang="en-US" sz="1100" dirty="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r>
                        <a:rPr lang="en-US" sz="1100">
                          <a:effectLst/>
                        </a:rPr>
                        <a:t>Crane 2D</a:t>
                      </a:r>
                      <a:endParaRPr lang="en-US" sz="110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r>
                        <a:rPr lang="en-US" sz="1100">
                          <a:effectLst/>
                        </a:rPr>
                        <a:t>Crane 3D</a:t>
                      </a:r>
                      <a:endParaRPr lang="en-US" sz="110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r>
                        <a:rPr lang="en-US" sz="1100">
                          <a:effectLst/>
                        </a:rPr>
                        <a:t>p-value</a:t>
                      </a:r>
                      <a:endParaRPr lang="en-US" sz="110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2281062022"/>
                  </a:ext>
                </a:extLst>
              </a:tr>
              <a:tr h="391560">
                <a:tc>
                  <a:txBody>
                    <a:bodyPr/>
                    <a:lstStyle/>
                    <a:p>
                      <a:pPr marL="0" marR="0" algn="ctr"/>
                      <a:r>
                        <a:rPr lang="en-US" sz="1100">
                          <a:effectLst/>
                        </a:rPr>
                        <a:t>CLI (SDE)</a:t>
                      </a:r>
                      <a:endParaRPr lang="en-US" sz="110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r>
                        <a:rPr lang="en-US" sz="1100">
                          <a:effectLst/>
                        </a:rPr>
                        <a:t>1.2483 (0.128)</a:t>
                      </a:r>
                      <a:endParaRPr lang="en-US" sz="110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r>
                        <a:rPr lang="en-US" sz="1100">
                          <a:effectLst/>
                        </a:rPr>
                        <a:t>0.500 (0.094)</a:t>
                      </a:r>
                      <a:endParaRPr lang="en-US" sz="110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r>
                        <a:rPr lang="en-US" sz="1100">
                          <a:effectLst/>
                        </a:rPr>
                        <a:t>&lt; 0.0002**</a:t>
                      </a:r>
                      <a:endParaRPr lang="en-US" sz="110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2326404906"/>
                  </a:ext>
                </a:extLst>
              </a:tr>
              <a:tr h="391560">
                <a:tc>
                  <a:txBody>
                    <a:bodyPr/>
                    <a:lstStyle/>
                    <a:p>
                      <a:pPr marL="0" marR="0" algn="ctr"/>
                      <a:r>
                        <a:rPr lang="en-US" sz="1100">
                          <a:effectLst/>
                        </a:rPr>
                        <a:t>p-value</a:t>
                      </a:r>
                      <a:endParaRPr lang="en-US" sz="110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r>
                        <a:rPr lang="en-US" sz="1100">
                          <a:effectLst/>
                        </a:rPr>
                        <a:t>p &lt; 0.0292*</a:t>
                      </a:r>
                      <a:endParaRPr lang="en-US" sz="110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r>
                        <a:rPr lang="en-US" sz="1100" dirty="0">
                          <a:effectLst/>
                        </a:rPr>
                        <a:t>= 0.8</a:t>
                      </a:r>
                      <a:endParaRPr lang="en-US" sz="1100" dirty="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r>
                        <a:rPr lang="en-US" sz="1100" dirty="0">
                          <a:effectLst/>
                        </a:rPr>
                        <a:t> </a:t>
                      </a:r>
                      <a:endParaRPr lang="en-US" sz="11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2988749839"/>
                  </a:ext>
                </a:extLst>
              </a:tr>
            </a:tbl>
          </a:graphicData>
        </a:graphic>
      </p:graphicFrame>
      <p:pic>
        <p:nvPicPr>
          <p:cNvPr id="17" name="Picture 16"/>
          <p:cNvPicPr>
            <a:picLocks noChangeAspect="1"/>
          </p:cNvPicPr>
          <p:nvPr/>
        </p:nvPicPr>
        <p:blipFill>
          <a:blip r:embed="rId2"/>
          <a:stretch>
            <a:fillRect/>
          </a:stretch>
        </p:blipFill>
        <p:spPr>
          <a:xfrm>
            <a:off x="1775520" y="3068961"/>
            <a:ext cx="5983684" cy="4204227"/>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7540836" y="4129933"/>
                <a:ext cx="3024336" cy="2591543"/>
              </a:xfrm>
              <a:prstGeom prst="rect">
                <a:avLst/>
              </a:prstGeom>
            </p:spPr>
            <p:txBody>
              <a:bodyPr wrap="square">
                <a:spAutoFit/>
              </a:bodyPr>
              <a:lstStyle/>
              <a:p>
                <a:r>
                  <a:rPr lang="en-US" b="1" dirty="0" smtClean="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Red </a:t>
                </a:r>
                <a:r>
                  <a:rPr lang="en-US"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dot -</a:t>
                </a:r>
                <a:r>
                  <a:rPr lang="en-US"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Average power over four sessions –.</a:t>
                </a:r>
              </a:p>
              <a:p>
                <a:r>
                  <a:rPr lang="en-US"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Green dotted </a:t>
                </a:r>
                <a:r>
                  <a:rPr lang="en-US"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line - total average power of all participants; </a:t>
                </a:r>
              </a:p>
              <a:p>
                <a:r>
                  <a:rPr lang="en-US"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lue</a:t>
                </a:r>
                <a:r>
                  <a:rPr lang="en-US"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and red dotted </a:t>
                </a:r>
                <a:r>
                  <a:rPr lang="en-US"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lines - the confidence interval of 95%. The y axis --absolute power in (</a:t>
                </a:r>
                <a14:m>
                  <m:oMath xmlns:m="http://schemas.openxmlformats.org/officeDocument/2006/math">
                    <m:r>
                      <a:rPr lang="en-US" b="1" i="1">
                        <a:solidFill>
                          <a:schemeClr val="accent2">
                            <a:lumMod val="75000"/>
                          </a:schemeClr>
                        </a:solidFill>
                        <a:latin typeface="Cambria Math" panose="02040503050406030204" pitchFamily="18" charset="0"/>
                        <a:ea typeface="Calibri" panose="020F0502020204030204" pitchFamily="34" charset="0"/>
                        <a:cs typeface="Times New Roman" panose="02020603050405020304" pitchFamily="18" charset="0"/>
                      </a:rPr>
                      <m:t>𝛍</m:t>
                    </m:r>
                    <m:sSup>
                      <m:sSupPr>
                        <m:ctrlPr>
                          <a:rPr lang="en-US" i="1">
                            <a:solidFill>
                              <a:schemeClr val="accent2">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pPr>
                      <m:e>
                        <m:r>
                          <a:rPr lang="en-US" b="1" i="1">
                            <a:solidFill>
                              <a:schemeClr val="accent2">
                                <a:lumMod val="75000"/>
                              </a:schemeClr>
                            </a:solidFill>
                            <a:latin typeface="Cambria Math" panose="02040503050406030204" pitchFamily="18" charset="0"/>
                            <a:ea typeface="Calibri" panose="020F0502020204030204" pitchFamily="34" charset="0"/>
                            <a:cs typeface="Times New Roman" panose="02020603050405020304" pitchFamily="18" charset="0"/>
                          </a:rPr>
                          <m:t>𝐕</m:t>
                        </m:r>
                      </m:e>
                      <m:sup>
                        <m:r>
                          <a:rPr lang="en-US" b="1" i="1">
                            <a:solidFill>
                              <a:schemeClr val="accent2">
                                <a:lumMod val="75000"/>
                              </a:schemeClr>
                            </a:solidFill>
                            <a:latin typeface="Cambria Math" panose="02040503050406030204" pitchFamily="18" charset="0"/>
                            <a:ea typeface="Calibri" panose="020F0502020204030204" pitchFamily="34" charset="0"/>
                            <a:cs typeface="Times New Roman" panose="02020603050405020304" pitchFamily="18" charset="0"/>
                          </a:rPr>
                          <m:t>𝟐</m:t>
                        </m:r>
                      </m:sup>
                    </m:sSup>
                    <m:r>
                      <a:rPr lang="en-US" b="1">
                        <a:solidFill>
                          <a:schemeClr val="accent2">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chemeClr val="accent2">
                      <a:lumMod val="75000"/>
                    </a:schemeClr>
                  </a:solidFill>
                  <a:latin typeface="Times New Roman" panose="02020603050405020304" pitchFamily="18" charset="0"/>
                  <a:ea typeface="Calibri" panose="020F050202020403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540836" y="4129933"/>
                <a:ext cx="3024336" cy="2591543"/>
              </a:xfrm>
              <a:prstGeom prst="rect">
                <a:avLst/>
              </a:prstGeom>
              <a:blipFill>
                <a:blip r:embed="rId3"/>
                <a:stretch>
                  <a:fillRect l="-1613" t="-1174" r="-2016" b="-2582"/>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4625229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532" y="310243"/>
            <a:ext cx="4320480" cy="2119541"/>
          </a:xfrm>
        </p:spPr>
        <p:txBody>
          <a:bodyPr>
            <a:normAutofit fontScale="90000"/>
          </a:bodyPr>
          <a:lstStyle/>
          <a:p>
            <a:r>
              <a:rPr lang="en-US" altLang="he-IL" b="1" i="1" dirty="0" smtClean="0">
                <a:latin typeface="Arial" panose="020B0604020202020204" pitchFamily="34" charset="0"/>
              </a:rPr>
              <a:t>Performance –folding scores</a:t>
            </a:r>
            <a:r>
              <a:rPr lang="en-US" dirty="0"/>
              <a:t/>
            </a:r>
            <a:br>
              <a:rPr lang="en-US" dirty="0"/>
            </a:br>
            <a:endParaRPr lang="en-US" dirty="0"/>
          </a:p>
        </p:txBody>
      </p:sp>
      <p:sp>
        <p:nvSpPr>
          <p:cNvPr id="4" name="Date Placeholder 3"/>
          <p:cNvSpPr>
            <a:spLocks noGrp="1"/>
          </p:cNvSpPr>
          <p:nvPr>
            <p:ph type="dt" sz="half" idx="10"/>
          </p:nvPr>
        </p:nvSpPr>
        <p:spPr/>
        <p:txBody>
          <a:bodyPr/>
          <a:lstStyle/>
          <a:p>
            <a:fld id="{DCAF0042-58D1-41EE-8FC8-0CE27E6C5CBD}" type="datetime1">
              <a:rPr lang="en-US" smtClean="0"/>
              <a:t>8/1/2017</a:t>
            </a:fld>
            <a:endParaRPr lang="en-US"/>
          </a:p>
        </p:txBody>
      </p:sp>
      <p:graphicFrame>
        <p:nvGraphicFramePr>
          <p:cNvPr id="6" name="תרשים 19"/>
          <p:cNvGraphicFramePr/>
          <p:nvPr>
            <p:extLst/>
          </p:nvPr>
        </p:nvGraphicFramePr>
        <p:xfrm>
          <a:off x="2207568" y="33384328"/>
          <a:ext cx="4104456" cy="4827387"/>
        </p:xfrm>
        <a:graphic>
          <a:graphicData uri="http://schemas.openxmlformats.org/drawingml/2006/chart">
            <c:chart xmlns:c="http://schemas.openxmlformats.org/drawingml/2006/chart" xmlns:r="http://schemas.openxmlformats.org/officeDocument/2006/relationships" r:id="rId3"/>
          </a:graphicData>
        </a:graphic>
      </p:graphicFrame>
      <p:pic>
        <p:nvPicPr>
          <p:cNvPr id="1025" name="תרשים 16"/>
          <p:cNvPicPr>
            <a:picLocks noGrp="1" noSelect="1" noRot="1" noChangeAspect="1" noMove="1" noResize="1" noEditPoints="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57201"/>
            <a:ext cx="3744913" cy="23161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rot="10800000" flipV="1">
            <a:off x="2207568" y="3347689"/>
            <a:ext cx="741918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en-US" sz="2000" dirty="0" bmk="_Toc444331067">
                <a:latin typeface="Times New Roman" panose="02020603050405020304" pitchFamily="18" charset="0"/>
                <a:ea typeface="Calibri" panose="020F0502020204030204" pitchFamily="34" charset="0"/>
                <a:cs typeface="Times New Roman" panose="02020603050405020304" pitchFamily="18" charset="0"/>
              </a:rPr>
              <a:t>Folding Test scores of participants (N=14) after observing and performing 2D/3D instructions of folding. The y-axis represents Folding Test scores. The x-axis represents the groups</a:t>
            </a:r>
            <a:r>
              <a:rPr lang="en-US" altLang="en-US" sz="2400" dirty="0" bmk="_Toc444331067">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bmk="_Toc444331067">
                <a:latin typeface="Times New Roman" panose="02020603050405020304" pitchFamily="18" charset="0"/>
                <a:ea typeface="Calibri" panose="020F0502020204030204" pitchFamily="34" charset="0"/>
                <a:cs typeface="Times New Roman" panose="02020603050405020304" pitchFamily="18" charset="0"/>
              </a:rPr>
              <a:t>The bars represent the SDE. The box represents the distribution of participants</a:t>
            </a:r>
            <a:endParaRPr lang="en-US" altLang="en-US" sz="2000" dirty="0">
              <a:latin typeface="Arial" panose="020B0604020202020204" pitchFamily="34" charset="0"/>
            </a:endParaRPr>
          </a:p>
        </p:txBody>
      </p:sp>
      <p:pic>
        <p:nvPicPr>
          <p:cNvPr id="1028" name="תרשים 16"/>
          <p:cNvPicPr>
            <a:picLocks noGrp="1" noSelect="1" noRot="1" noChangeAspect="1" noMove="1" noResize="1" noEditPoints="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57201"/>
            <a:ext cx="3744913" cy="231616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8"/>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1" name="תרשים 16"/>
          <p:cNvPicPr>
            <a:picLocks noGrp="1" noSelect="1" noRot="1" noChangeAspect="1" noMove="1" noResize="1" noEditPoints="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57201"/>
            <a:ext cx="3744913" cy="231616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9"/>
          <p:cNvSpPr>
            <a:spLocks noChangeArrowheads="1"/>
          </p:cNvSpPr>
          <p:nvPr/>
        </p:nvSpPr>
        <p:spPr bwMode="auto">
          <a:xfrm>
            <a:off x="1524001" y="25886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18978958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Meaning what…?</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Higher mental load is correlated with higher ambiguity – 2D is more ambiguous than 3D?</a:t>
            </a:r>
          </a:p>
          <a:p>
            <a:r>
              <a:rPr lang="en-US" dirty="0" smtClean="0"/>
              <a:t>Higher Mu rhythms in the 3D condition compared to 2D. </a:t>
            </a:r>
          </a:p>
          <a:p>
            <a:r>
              <a:rPr lang="en-US" dirty="0" smtClean="0"/>
              <a:t>Higher </a:t>
            </a:r>
            <a:r>
              <a:rPr lang="en-US" dirty="0"/>
              <a:t>mental load is associated with a larger number of items during ‘short-term-memory</a:t>
            </a:r>
            <a:r>
              <a:rPr lang="en-US" dirty="0" smtClean="0"/>
              <a:t>’. Need to remember more in 2D?  </a:t>
            </a:r>
            <a:r>
              <a:rPr lang="en-US" b="1" dirty="0" smtClean="0">
                <a:solidFill>
                  <a:srgbClr val="FFC000"/>
                </a:solidFill>
              </a:rPr>
              <a:t>3D supports memory </a:t>
            </a:r>
            <a:r>
              <a:rPr lang="en-US" dirty="0" smtClean="0"/>
              <a:t>by reducing the number of items to be memorized?</a:t>
            </a:r>
            <a:endParaRPr lang="en-US" dirty="0"/>
          </a:p>
          <a:p>
            <a:endParaRPr lang="en-US" dirty="0"/>
          </a:p>
        </p:txBody>
      </p:sp>
      <p:sp>
        <p:nvSpPr>
          <p:cNvPr id="4" name="Date Placeholder 3"/>
          <p:cNvSpPr>
            <a:spLocks noGrp="1"/>
          </p:cNvSpPr>
          <p:nvPr>
            <p:ph type="dt" sz="half" idx="10"/>
          </p:nvPr>
        </p:nvSpPr>
        <p:spPr/>
        <p:txBody>
          <a:bodyPr/>
          <a:lstStyle/>
          <a:p>
            <a:fld id="{D7D5CFF8-1F58-42E1-A073-9E1D1FB180EF}" type="datetime1">
              <a:rPr lang="en-US" smtClean="0"/>
              <a:t>8/1/2017</a:t>
            </a:fld>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462022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Example 2</a:t>
            </a:r>
            <a:endParaRPr lang="en-US" b="1" dirty="0">
              <a:solidFill>
                <a:srgbClr val="FFFF00"/>
              </a:solidFill>
            </a:endParaRPr>
          </a:p>
        </p:txBody>
      </p:sp>
      <p:sp>
        <p:nvSpPr>
          <p:cNvPr id="3" name="Content Placeholder 2"/>
          <p:cNvSpPr>
            <a:spLocks noGrp="1"/>
          </p:cNvSpPr>
          <p:nvPr>
            <p:ph idx="1"/>
          </p:nvPr>
        </p:nvSpPr>
        <p:spPr/>
        <p:txBody>
          <a:bodyPr/>
          <a:lstStyle/>
          <a:p>
            <a:pPr marL="0" indent="0" algn="ctr">
              <a:buNone/>
            </a:pPr>
            <a:endParaRPr lang="en-US" b="1" dirty="0" smtClean="0">
              <a:solidFill>
                <a:srgbClr val="FF0000"/>
              </a:solidFill>
            </a:endParaRPr>
          </a:p>
          <a:p>
            <a:pPr marL="0" indent="0" algn="ctr">
              <a:buNone/>
            </a:pPr>
            <a:endParaRPr lang="en-US" b="1" dirty="0">
              <a:solidFill>
                <a:srgbClr val="FF0000"/>
              </a:solidFill>
            </a:endParaRPr>
          </a:p>
          <a:p>
            <a:pPr marL="0" indent="0" algn="ctr">
              <a:buNone/>
            </a:pPr>
            <a:r>
              <a:rPr lang="en-US" b="1" i="1" dirty="0" smtClean="0">
                <a:solidFill>
                  <a:srgbClr val="FFFF00"/>
                </a:solidFill>
                <a:latin typeface="Times New Roman" panose="02020603050405020304" pitchFamily="18" charset="0"/>
                <a:cs typeface="Times New Roman" panose="02020603050405020304" pitchFamily="18" charset="0"/>
              </a:rPr>
              <a:t>Expedited memory consolidation – theta effects</a:t>
            </a:r>
          </a:p>
          <a:p>
            <a:pPr marL="0" indent="0" algn="ctr">
              <a:buNone/>
            </a:pPr>
            <a:endParaRPr lang="en-US" b="1" dirty="0"/>
          </a:p>
        </p:txBody>
      </p:sp>
      <p:sp>
        <p:nvSpPr>
          <p:cNvPr id="4" name="Date Placeholder 3"/>
          <p:cNvSpPr>
            <a:spLocks noGrp="1"/>
          </p:cNvSpPr>
          <p:nvPr>
            <p:ph type="dt" sz="half" idx="10"/>
          </p:nvPr>
        </p:nvSpPr>
        <p:spPr/>
        <p:txBody>
          <a:bodyPr/>
          <a:lstStyle/>
          <a:p>
            <a:fld id="{0D39BE9E-1E1D-4D8F-9043-DABEAE59AD5F}" type="datetime1">
              <a:rPr lang="en-US" smtClean="0"/>
              <a:t>8/1/2017</a:t>
            </a:fld>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39275771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370" y="268582"/>
            <a:ext cx="8319448" cy="1037490"/>
          </a:xfrm>
        </p:spPr>
        <p:txBody>
          <a:bodyPr>
            <a:normAutofit fontScale="90000"/>
          </a:bodyPr>
          <a:lstStyle/>
          <a:p>
            <a:r>
              <a:rPr lang="en-US" b="1" dirty="0" smtClean="0"/>
              <a:t>Enhanced memory consolidation-?</a:t>
            </a:r>
            <a:endParaRPr lang="en-US" b="1" dirty="0"/>
          </a:p>
        </p:txBody>
      </p:sp>
      <p:pic>
        <p:nvPicPr>
          <p:cNvPr id="7" name="Picture 6"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2424" y="116633"/>
            <a:ext cx="683568" cy="922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572" y="2508666"/>
            <a:ext cx="2446040" cy="3515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483895" y="1522154"/>
            <a:ext cx="6196281" cy="5909310"/>
          </a:xfrm>
          <a:prstGeom prst="rect">
            <a:avLst/>
          </a:prstGeom>
        </p:spPr>
        <p:txBody>
          <a:bodyPr wrap="square">
            <a:spAutoFit/>
          </a:bodyPr>
          <a:lstStyle/>
          <a:p>
            <a:pPr marL="285750" indent="-285750">
              <a:buFont typeface="Arial" panose="020B0604020202020204" pitchFamily="34" charset="0"/>
              <a:buChar char="•"/>
              <a:defRPr/>
            </a:pPr>
            <a:endParaRPr lang="en-US" altLang="en-US" sz="2000" b="1" dirty="0" smtClean="0">
              <a:solidFill>
                <a:srgbClr val="FFFF00"/>
              </a:solidFill>
            </a:endParaRPr>
          </a:p>
          <a:p>
            <a:pPr marL="285750" indent="-285750">
              <a:buFont typeface="Arial" panose="020B0604020202020204" pitchFamily="34" charset="0"/>
              <a:buChar char="•"/>
              <a:defRPr/>
            </a:pPr>
            <a:endParaRPr lang="en-US" altLang="en-US" sz="2000" b="1" dirty="0">
              <a:solidFill>
                <a:srgbClr val="FFFF00"/>
              </a:solidFill>
            </a:endParaRPr>
          </a:p>
          <a:p>
            <a:pPr marL="285750" indent="-285750">
              <a:buFont typeface="Arial" panose="020B0604020202020204" pitchFamily="34" charset="0"/>
              <a:buChar char="•"/>
              <a:defRPr/>
            </a:pPr>
            <a:r>
              <a:rPr lang="en-US" altLang="en-US" sz="2000" b="1" dirty="0">
                <a:solidFill>
                  <a:srgbClr val="FF0000"/>
                </a:solidFill>
              </a:rPr>
              <a:t>A two stage memory consolidation process</a:t>
            </a:r>
            <a:endParaRPr lang="en-US" sz="2000" b="1" dirty="0">
              <a:solidFill>
                <a:srgbClr val="FF0000"/>
              </a:solidFill>
            </a:endParaRPr>
          </a:p>
          <a:p>
            <a:pPr marL="285750" indent="-285750">
              <a:buFont typeface="Arial" panose="020B0604020202020204" pitchFamily="34" charset="0"/>
              <a:buChar char="•"/>
              <a:defRPr/>
            </a:pPr>
            <a:r>
              <a:rPr lang="en-US" altLang="en-US" sz="2000" b="1" dirty="0" smtClean="0">
                <a:solidFill>
                  <a:srgbClr val="FFFF00"/>
                </a:solidFill>
              </a:rPr>
              <a:t>The </a:t>
            </a:r>
            <a:r>
              <a:rPr lang="en-US" altLang="en-US" sz="2000" b="1" dirty="0">
                <a:solidFill>
                  <a:srgbClr val="FFFF00"/>
                </a:solidFill>
              </a:rPr>
              <a:t>hippocampal system and the neocortical system</a:t>
            </a:r>
            <a:r>
              <a:rPr lang="en-US" altLang="en-US" sz="2000" dirty="0"/>
              <a:t>. </a:t>
            </a:r>
            <a:r>
              <a:rPr lang="en-US" altLang="en-US" sz="2000" i="1" dirty="0" err="1"/>
              <a:t>Sh</a:t>
            </a:r>
            <a:r>
              <a:rPr lang="en-US" altLang="en-US" sz="2000" i="1" dirty="0"/>
              <a:t>(0) </a:t>
            </a:r>
            <a:r>
              <a:rPr lang="en-US" altLang="en-US" sz="2000" dirty="0"/>
              <a:t>and </a:t>
            </a:r>
            <a:r>
              <a:rPr lang="en-US" altLang="en-US" sz="2000" i="1" dirty="0" err="1"/>
              <a:t>Sc</a:t>
            </a:r>
            <a:r>
              <a:rPr lang="en-US" altLang="en-US" sz="2000" i="1" dirty="0"/>
              <a:t>(0)</a:t>
            </a:r>
            <a:r>
              <a:rPr lang="en-US" altLang="en-US" sz="2000" dirty="0"/>
              <a:t> represent the strength of the initial hippocampal and neocortical traces, respectively</a:t>
            </a:r>
          </a:p>
          <a:p>
            <a:pPr>
              <a:defRPr/>
            </a:pPr>
            <a:endParaRPr lang="en-US" altLang="en-US" sz="2000" dirty="0"/>
          </a:p>
          <a:p>
            <a:pPr marL="285750" indent="-285750">
              <a:buFont typeface="Arial" panose="020B0604020202020204" pitchFamily="34" charset="0"/>
              <a:buChar char="•"/>
              <a:defRPr/>
            </a:pPr>
            <a:r>
              <a:rPr lang="en-US" altLang="en-US" sz="2000" b="1" dirty="0">
                <a:solidFill>
                  <a:srgbClr val="FFFF00"/>
                </a:solidFill>
              </a:rPr>
              <a:t>The hippocampal representation later becomes active  on sleep</a:t>
            </a:r>
            <a:r>
              <a:rPr lang="en-US" altLang="en-US" sz="2000" dirty="0"/>
              <a:t> (and recall).</a:t>
            </a:r>
          </a:p>
          <a:p>
            <a:pPr marL="285750" indent="-285750">
              <a:buFont typeface="Arial" panose="020B0604020202020204" pitchFamily="34" charset="0"/>
              <a:buChar char="•"/>
              <a:defRPr/>
            </a:pPr>
            <a:endParaRPr lang="en-US" altLang="en-US" sz="2000" dirty="0"/>
          </a:p>
          <a:p>
            <a:pPr marL="285750" indent="-285750">
              <a:buFont typeface="Arial" panose="020B0604020202020204" pitchFamily="34" charset="0"/>
              <a:buChar char="•"/>
              <a:defRPr/>
            </a:pPr>
            <a:r>
              <a:rPr lang="en-US" altLang="en-US" sz="2000" dirty="0"/>
              <a:t>Creates a neocortical trace, ….</a:t>
            </a:r>
            <a:r>
              <a:rPr lang="en-US" altLang="en-US" sz="2000" b="1" dirty="0"/>
              <a:t>consolidation</a:t>
            </a:r>
            <a:r>
              <a:rPr lang="en-US" altLang="en-US" sz="2000" dirty="0"/>
              <a:t>.</a:t>
            </a:r>
          </a:p>
          <a:p>
            <a:pPr marL="285750" indent="-285750">
              <a:buFont typeface="Arial" panose="020B0604020202020204" pitchFamily="34" charset="0"/>
              <a:buChar char="•"/>
              <a:defRPr/>
            </a:pPr>
            <a:r>
              <a:rPr lang="en-US" altLang="en-US" sz="2000" b="1" dirty="0">
                <a:solidFill>
                  <a:srgbClr val="FFFF00"/>
                </a:solidFill>
              </a:rPr>
              <a:t>Theta oscillations occur during the hippocampus-neocortex </a:t>
            </a:r>
            <a:r>
              <a:rPr lang="en-US" altLang="en-US" sz="2000" dirty="0"/>
              <a:t>interaction</a:t>
            </a:r>
          </a:p>
          <a:p>
            <a:pPr marL="285750" indent="-285750">
              <a:buFont typeface="Arial" panose="020B0604020202020204" pitchFamily="34" charset="0"/>
              <a:buChar char="•"/>
              <a:defRPr/>
            </a:pPr>
            <a:endParaRPr lang="en-US" altLang="en-US" sz="2000" dirty="0"/>
          </a:p>
          <a:p>
            <a:pPr marL="285750" indent="-285750">
              <a:buFont typeface="Arial" panose="020B0604020202020204" pitchFamily="34" charset="0"/>
              <a:buChar char="•"/>
              <a:defRPr/>
            </a:pPr>
            <a:r>
              <a:rPr lang="en-US" altLang="en-US" sz="2000" dirty="0"/>
              <a:t>In parallel memory decays much faster in the hippocampus (</a:t>
            </a:r>
            <a:r>
              <a:rPr lang="en-US" altLang="en-US" sz="2000" i="1" dirty="0"/>
              <a:t>Dh</a:t>
            </a:r>
            <a:r>
              <a:rPr lang="en-US" altLang="en-US" sz="2000" dirty="0"/>
              <a:t>) than in the cortex (</a:t>
            </a:r>
            <a:r>
              <a:rPr lang="en-US" altLang="en-US" sz="2000" i="1" dirty="0"/>
              <a:t>Dc</a:t>
            </a:r>
            <a:r>
              <a:rPr lang="en-US" altLang="en-US" sz="2000" dirty="0"/>
              <a:t>). </a:t>
            </a:r>
          </a:p>
          <a:p>
            <a:pPr marL="285750" indent="-285750">
              <a:buFont typeface="Arial" panose="020B0604020202020204" pitchFamily="34" charset="0"/>
              <a:buChar char="•"/>
              <a:defRPr/>
            </a:pPr>
            <a:endParaRPr lang="en-US" altLang="en-US" sz="2000" dirty="0"/>
          </a:p>
          <a:p>
            <a:pPr marL="285750" indent="-285750">
              <a:buFont typeface="Arial" panose="020B0604020202020204" pitchFamily="34" charset="0"/>
              <a:buChar char="•"/>
              <a:defRPr/>
            </a:pPr>
            <a:r>
              <a:rPr lang="en-US" altLang="en-US" sz="2000" dirty="0"/>
              <a:t>With Roman Rozengurt and Dr. Anat </a:t>
            </a:r>
            <a:r>
              <a:rPr lang="en-US" altLang="en-US" sz="2000" dirty="0" err="1"/>
              <a:t>Barnea</a:t>
            </a:r>
            <a:endParaRPr lang="en-US" altLang="en-US" sz="2000" dirty="0"/>
          </a:p>
        </p:txBody>
      </p:sp>
      <p:sp>
        <p:nvSpPr>
          <p:cNvPr id="4" name="Date Placeholder 3"/>
          <p:cNvSpPr>
            <a:spLocks noGrp="1"/>
          </p:cNvSpPr>
          <p:nvPr>
            <p:ph type="dt" sz="half" idx="10"/>
          </p:nvPr>
        </p:nvSpPr>
        <p:spPr/>
        <p:txBody>
          <a:bodyPr/>
          <a:lstStyle/>
          <a:p>
            <a:fld id="{8A20FABB-9A7F-4367-B5CE-1C2E8AECE3F0}" type="datetime1">
              <a:rPr lang="en-US" smtClean="0"/>
              <a:t>8/1/2017</a:t>
            </a:fld>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3410743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We ask:</a:t>
            </a:r>
          </a:p>
        </p:txBody>
      </p:sp>
      <p:sp>
        <p:nvSpPr>
          <p:cNvPr id="18435" name="Content Placeholder 2"/>
          <p:cNvSpPr>
            <a:spLocks noGrp="1"/>
          </p:cNvSpPr>
          <p:nvPr>
            <p:ph idx="1"/>
          </p:nvPr>
        </p:nvSpPr>
        <p:spPr/>
        <p:txBody>
          <a:bodyPr>
            <a:normAutofit/>
          </a:bodyPr>
          <a:lstStyle/>
          <a:p>
            <a:pPr marL="0" indent="0" algn="ctr">
              <a:buNone/>
            </a:pPr>
            <a:r>
              <a:rPr lang="en-US" altLang="en-US" sz="4000" b="1" dirty="0" smtClean="0"/>
              <a:t>What is the effect of enhanced theta on memory consolidation of a motor sequence task, during awake hours?</a:t>
            </a:r>
          </a:p>
        </p:txBody>
      </p:sp>
      <p:sp>
        <p:nvSpPr>
          <p:cNvPr id="2" name="Date Placeholder 1"/>
          <p:cNvSpPr>
            <a:spLocks noGrp="1"/>
          </p:cNvSpPr>
          <p:nvPr>
            <p:ph type="dt" sz="half" idx="10"/>
          </p:nvPr>
        </p:nvSpPr>
        <p:spPr/>
        <p:txBody>
          <a:bodyPr/>
          <a:lstStyle/>
          <a:p>
            <a:fld id="{5D181F52-CEC6-4D74-B999-5F5F9EBD9F25}" type="datetime1">
              <a:rPr lang="en-US" smtClean="0"/>
              <a:t>8/1/2017</a:t>
            </a:fld>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9718753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096492" y="116632"/>
            <a:ext cx="8229600" cy="1143000"/>
          </a:xfrm>
        </p:spPr>
        <p:txBody>
          <a:bodyPr/>
          <a:lstStyle/>
          <a:p>
            <a:r>
              <a:rPr lang="en-US" altLang="en-US" smtClean="0"/>
              <a:t>We ask:</a:t>
            </a:r>
          </a:p>
        </p:txBody>
      </p:sp>
      <p:sp>
        <p:nvSpPr>
          <p:cNvPr id="18435" name="Content Placeholder 2"/>
          <p:cNvSpPr>
            <a:spLocks noGrp="1"/>
          </p:cNvSpPr>
          <p:nvPr>
            <p:ph idx="1"/>
          </p:nvPr>
        </p:nvSpPr>
        <p:spPr>
          <a:xfrm>
            <a:off x="1981200" y="946416"/>
            <a:ext cx="8229600" cy="5179748"/>
          </a:xfrm>
        </p:spPr>
        <p:txBody>
          <a:bodyPr/>
          <a:lstStyle/>
          <a:p>
            <a:pPr marL="0" indent="0">
              <a:buNone/>
            </a:pPr>
            <a:r>
              <a:rPr lang="en-US" altLang="en-US" dirty="0" smtClean="0"/>
              <a:t>…..</a:t>
            </a:r>
            <a:r>
              <a:rPr lang="en-US" altLang="en-US" b="1" dirty="0" smtClean="0">
                <a:solidFill>
                  <a:srgbClr val="FFFF00"/>
                </a:solidFill>
              </a:rPr>
              <a:t>whether memory consolidation can be enhanced during awake hours</a:t>
            </a:r>
            <a:r>
              <a:rPr lang="en-US" altLang="en-US" dirty="0" smtClean="0">
                <a:solidFill>
                  <a:srgbClr val="FFFF00"/>
                </a:solidFill>
              </a:rPr>
              <a:t>?</a:t>
            </a:r>
            <a:r>
              <a:rPr lang="en-US" altLang="en-US" dirty="0" smtClean="0"/>
              <a:t> </a:t>
            </a:r>
          </a:p>
          <a:p>
            <a:pPr marL="0" indent="0">
              <a:buNone/>
            </a:pPr>
            <a:r>
              <a:rPr lang="en-US" altLang="en-US" dirty="0" smtClean="0"/>
              <a:t>Use a game VR +Neurofeedback – enhanced in VR</a:t>
            </a:r>
          </a:p>
          <a:p>
            <a:pPr marL="0" indent="0">
              <a:buNone/>
            </a:pPr>
            <a:endParaRPr lang="en-US" altLang="en-US" dirty="0" smtClean="0"/>
          </a:p>
        </p:txBody>
      </p:sp>
      <p:pic>
        <p:nvPicPr>
          <p:cNvPr id="5"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4432" y="24037"/>
            <a:ext cx="683568" cy="922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96952"/>
            <a:ext cx="6372200" cy="3240360"/>
          </a:xfrm>
          <a:prstGeom prst="rect">
            <a:avLst/>
          </a:prstGeom>
          <a:noFill/>
          <a:ln>
            <a:noFill/>
          </a:ln>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225" y="2982888"/>
            <a:ext cx="2423145" cy="153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http://www.qeeg.co.uk/xim/XI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7367" y="4613684"/>
            <a:ext cx="2292859" cy="218671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DFF6BAAD-7570-4387-AA61-AD585F624037}" type="datetime1">
              <a:rPr lang="en-US" smtClean="0"/>
              <a:t>8/1/2017</a:t>
            </a:fld>
            <a:endParaRPr lang="en-US"/>
          </a:p>
        </p:txBody>
      </p:sp>
      <p:sp>
        <p:nvSpPr>
          <p:cNvPr id="3" name="Slide Number Placeholder 2"/>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39726720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Grouping and treatment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12085091"/>
              </p:ext>
            </p:extLst>
          </p:nvPr>
        </p:nvGraphicFramePr>
        <p:xfrm>
          <a:off x="3203575" y="2765425"/>
          <a:ext cx="5784850" cy="2195514"/>
        </p:xfrm>
        <a:graphic>
          <a:graphicData uri="http://schemas.openxmlformats.org/drawingml/2006/table">
            <a:tbl>
              <a:tblPr firstRow="1" firstCol="1" bandRow="1">
                <a:tableStyleId>{5C22544A-7EE6-4342-B048-85BDC9FD1C3A}</a:tableStyleId>
              </a:tblPr>
              <a:tblGrid>
                <a:gridCol w="1217562">
                  <a:extLst>
                    <a:ext uri="{9D8B030D-6E8A-4147-A177-3AD203B41FA5}">
                      <a16:colId xmlns="" xmlns:a16="http://schemas.microsoft.com/office/drawing/2014/main" val="20000"/>
                    </a:ext>
                  </a:extLst>
                </a:gridCol>
                <a:gridCol w="4567288">
                  <a:extLst>
                    <a:ext uri="{9D8B030D-6E8A-4147-A177-3AD203B41FA5}">
                      <a16:colId xmlns="" xmlns:a16="http://schemas.microsoft.com/office/drawing/2014/main" val="20001"/>
                    </a:ext>
                  </a:extLst>
                </a:gridCol>
              </a:tblGrid>
              <a:tr h="365919">
                <a:tc>
                  <a:txBody>
                    <a:bodyPr/>
                    <a:lstStyle/>
                    <a:p>
                      <a:pPr marL="0" marR="0" algn="l">
                        <a:lnSpc>
                          <a:spcPct val="200000"/>
                        </a:lnSpc>
                        <a:spcBef>
                          <a:spcPts val="0"/>
                        </a:spcBef>
                        <a:spcAft>
                          <a:spcPts val="0"/>
                        </a:spcAft>
                      </a:pPr>
                      <a:r>
                        <a:rPr lang="en-US" sz="1200">
                          <a:effectLst/>
                        </a:rPr>
                        <a:t>Group</a:t>
                      </a:r>
                      <a:endParaRPr lang="en-US" sz="1200">
                        <a:effectLst/>
                        <a:latin typeface="Times New Roman"/>
                        <a:ea typeface="Times New Roman"/>
                      </a:endParaRPr>
                    </a:p>
                  </a:txBody>
                  <a:tcPr marL="68595" marR="68595" marT="0" marB="0"/>
                </a:tc>
                <a:tc>
                  <a:txBody>
                    <a:bodyPr/>
                    <a:lstStyle/>
                    <a:p>
                      <a:pPr marL="0" marR="0" algn="l">
                        <a:lnSpc>
                          <a:spcPct val="200000"/>
                        </a:lnSpc>
                        <a:spcBef>
                          <a:spcPts val="0"/>
                        </a:spcBef>
                        <a:spcAft>
                          <a:spcPts val="0"/>
                        </a:spcAft>
                      </a:pPr>
                      <a:r>
                        <a:rPr lang="en-US" sz="1200">
                          <a:effectLst/>
                        </a:rPr>
                        <a:t>Treatment</a:t>
                      </a:r>
                      <a:endParaRPr lang="en-US" sz="1200">
                        <a:effectLst/>
                        <a:latin typeface="Times New Roman"/>
                        <a:ea typeface="Times New Roman"/>
                      </a:endParaRPr>
                    </a:p>
                  </a:txBody>
                  <a:tcPr marL="68595" marR="68595" marT="0" marB="0"/>
                </a:tc>
                <a:extLst>
                  <a:ext uri="{0D108BD9-81ED-4DB2-BD59-A6C34878D82A}">
                    <a16:rowId xmlns="" xmlns:a16="http://schemas.microsoft.com/office/drawing/2014/main" val="10000"/>
                  </a:ext>
                </a:extLst>
              </a:tr>
              <a:tr h="731838">
                <a:tc>
                  <a:txBody>
                    <a:bodyPr/>
                    <a:lstStyle/>
                    <a:p>
                      <a:pPr marL="0" marR="0" algn="l">
                        <a:lnSpc>
                          <a:spcPct val="200000"/>
                        </a:lnSpc>
                        <a:spcBef>
                          <a:spcPts val="0"/>
                        </a:spcBef>
                        <a:spcAft>
                          <a:spcPts val="0"/>
                        </a:spcAft>
                      </a:pPr>
                      <a:r>
                        <a:rPr lang="en-US" sz="1200">
                          <a:effectLst/>
                        </a:rPr>
                        <a:t>Experimental-  theta NFT </a:t>
                      </a:r>
                      <a:endParaRPr lang="en-US" sz="1200">
                        <a:effectLst/>
                        <a:latin typeface="Times New Roman"/>
                        <a:ea typeface="Times New Roman"/>
                      </a:endParaRPr>
                    </a:p>
                  </a:txBody>
                  <a:tcPr marL="68595" marR="68595" marT="0" marB="0"/>
                </a:tc>
                <a:tc>
                  <a:txBody>
                    <a:bodyPr/>
                    <a:lstStyle/>
                    <a:p>
                      <a:pPr marL="0" marR="0" algn="l">
                        <a:lnSpc>
                          <a:spcPct val="200000"/>
                        </a:lnSpc>
                        <a:spcBef>
                          <a:spcPts val="0"/>
                        </a:spcBef>
                        <a:spcAft>
                          <a:spcPts val="0"/>
                        </a:spcAft>
                      </a:pPr>
                      <a:r>
                        <a:rPr lang="en-US" sz="1200" dirty="0" smtClean="0">
                          <a:effectLst/>
                        </a:rPr>
                        <a:t>27 </a:t>
                      </a:r>
                      <a:r>
                        <a:rPr lang="en-US" sz="1200" dirty="0">
                          <a:effectLst/>
                        </a:rPr>
                        <a:t>minutes of  theta NFT  </a:t>
                      </a:r>
                      <a:endParaRPr lang="en-US" sz="1200" dirty="0">
                        <a:effectLst/>
                        <a:latin typeface="Times New Roman"/>
                        <a:ea typeface="Times New Roman"/>
                      </a:endParaRPr>
                    </a:p>
                  </a:txBody>
                  <a:tcPr marL="68595" marR="68595" marT="0" marB="0"/>
                </a:tc>
                <a:extLst>
                  <a:ext uri="{0D108BD9-81ED-4DB2-BD59-A6C34878D82A}">
                    <a16:rowId xmlns="" xmlns:a16="http://schemas.microsoft.com/office/drawing/2014/main" val="10001"/>
                  </a:ext>
                </a:extLst>
              </a:tr>
              <a:tr h="731838">
                <a:tc>
                  <a:txBody>
                    <a:bodyPr/>
                    <a:lstStyle/>
                    <a:p>
                      <a:pPr marL="0" marR="0" algn="l">
                        <a:lnSpc>
                          <a:spcPct val="200000"/>
                        </a:lnSpc>
                        <a:spcBef>
                          <a:spcPts val="0"/>
                        </a:spcBef>
                        <a:spcAft>
                          <a:spcPts val="0"/>
                        </a:spcAft>
                      </a:pPr>
                      <a:r>
                        <a:rPr lang="en-US" sz="1200">
                          <a:effectLst/>
                        </a:rPr>
                        <a:t>Control  beta NFT</a:t>
                      </a:r>
                      <a:endParaRPr lang="en-US" sz="1200">
                        <a:effectLst/>
                        <a:latin typeface="Times New Roman"/>
                        <a:ea typeface="Times New Roman"/>
                      </a:endParaRPr>
                    </a:p>
                  </a:txBody>
                  <a:tcPr marL="68595" marR="68595" marT="0" marB="0"/>
                </a:tc>
                <a:tc>
                  <a:txBody>
                    <a:bodyPr/>
                    <a:lstStyle/>
                    <a:p>
                      <a:pPr marL="0" marR="0" algn="l">
                        <a:lnSpc>
                          <a:spcPct val="200000"/>
                        </a:lnSpc>
                        <a:spcBef>
                          <a:spcPts val="0"/>
                        </a:spcBef>
                        <a:spcAft>
                          <a:spcPts val="0"/>
                        </a:spcAft>
                      </a:pPr>
                      <a:r>
                        <a:rPr lang="en-US" sz="1200" dirty="0" smtClean="0">
                          <a:effectLst/>
                        </a:rPr>
                        <a:t>27 </a:t>
                      </a:r>
                      <a:r>
                        <a:rPr lang="en-US" sz="1200" dirty="0">
                          <a:effectLst/>
                        </a:rPr>
                        <a:t>minutes of  beta NFT </a:t>
                      </a:r>
                      <a:endParaRPr lang="en-US" sz="1200" dirty="0">
                        <a:effectLst/>
                        <a:latin typeface="Times New Roman"/>
                        <a:ea typeface="Times New Roman"/>
                      </a:endParaRPr>
                    </a:p>
                  </a:txBody>
                  <a:tcPr marL="68595" marR="68595" marT="0" marB="0"/>
                </a:tc>
                <a:extLst>
                  <a:ext uri="{0D108BD9-81ED-4DB2-BD59-A6C34878D82A}">
                    <a16:rowId xmlns="" xmlns:a16="http://schemas.microsoft.com/office/drawing/2014/main" val="10002"/>
                  </a:ext>
                </a:extLst>
              </a:tr>
              <a:tr h="365919">
                <a:tc>
                  <a:txBody>
                    <a:bodyPr/>
                    <a:lstStyle/>
                    <a:p>
                      <a:pPr marL="0" marR="0" algn="l">
                        <a:lnSpc>
                          <a:spcPct val="200000"/>
                        </a:lnSpc>
                        <a:spcBef>
                          <a:spcPts val="0"/>
                        </a:spcBef>
                        <a:spcAft>
                          <a:spcPts val="0"/>
                        </a:spcAft>
                      </a:pPr>
                      <a:r>
                        <a:rPr lang="en-US" sz="1200">
                          <a:effectLst/>
                        </a:rPr>
                        <a:t>Control</a:t>
                      </a:r>
                      <a:endParaRPr lang="en-US" sz="1200">
                        <a:effectLst/>
                        <a:latin typeface="Times New Roman"/>
                        <a:ea typeface="Times New Roman"/>
                      </a:endParaRPr>
                    </a:p>
                  </a:txBody>
                  <a:tcPr marL="68595" marR="68595" marT="0" marB="0"/>
                </a:tc>
                <a:tc>
                  <a:txBody>
                    <a:bodyPr/>
                    <a:lstStyle/>
                    <a:p>
                      <a:pPr marL="0" marR="0" algn="l">
                        <a:lnSpc>
                          <a:spcPct val="200000"/>
                        </a:lnSpc>
                        <a:spcBef>
                          <a:spcPts val="0"/>
                        </a:spcBef>
                        <a:spcAft>
                          <a:spcPts val="0"/>
                        </a:spcAft>
                      </a:pPr>
                      <a:r>
                        <a:rPr lang="en-US" sz="1200" dirty="0" smtClean="0">
                          <a:effectLst/>
                        </a:rPr>
                        <a:t>27  </a:t>
                      </a:r>
                      <a:r>
                        <a:rPr lang="en-US" sz="1200" dirty="0">
                          <a:effectLst/>
                        </a:rPr>
                        <a:t>minutes of watching movies</a:t>
                      </a:r>
                      <a:endParaRPr lang="en-US" sz="1200" dirty="0">
                        <a:effectLst/>
                        <a:latin typeface="Times New Roman"/>
                        <a:ea typeface="Times New Roman"/>
                      </a:endParaRPr>
                    </a:p>
                  </a:txBody>
                  <a:tcPr marL="68595" marR="68595" marT="0" marB="0"/>
                </a:tc>
                <a:extLst>
                  <a:ext uri="{0D108BD9-81ED-4DB2-BD59-A6C34878D82A}">
                    <a16:rowId xmlns="" xmlns:a16="http://schemas.microsoft.com/office/drawing/2014/main" val="10003"/>
                  </a:ext>
                </a:extLst>
              </a:tr>
            </a:tbl>
          </a:graphicData>
        </a:graphic>
      </p:graphicFrame>
      <p:sp>
        <p:nvSpPr>
          <p:cNvPr id="24597" name="Rectangle 1"/>
          <p:cNvSpPr>
            <a:spLocks noChangeArrowheads="1"/>
          </p:cNvSpPr>
          <p:nvPr/>
        </p:nvSpPr>
        <p:spPr bwMode="auto">
          <a:xfrm>
            <a:off x="3203575" y="2267030"/>
            <a:ext cx="3816818" cy="1453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12" tIns="457056" rIns="685584" bIns="342792"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200" u="sng">
                <a:latin typeface="Arial" pitchFamily="34" charset="0"/>
                <a:cs typeface="Times New Roman" pitchFamily="18" charset="0"/>
              </a:rPr>
              <a:t>Table 1: Grouping and treatment</a:t>
            </a:r>
            <a:endParaRPr lang="en-US" altLang="en-US" sz="1200">
              <a:latin typeface="Arial" pitchFamily="34" charset="0"/>
              <a:cs typeface="Times New Roman" pitchFamily="18" charset="0"/>
            </a:endParaRPr>
          </a:p>
          <a:p>
            <a:pPr>
              <a:spcBef>
                <a:spcPct val="0"/>
              </a:spcBef>
              <a:buFontTx/>
              <a:buNone/>
            </a:pPr>
            <a:r>
              <a:rPr lang="en-US" altLang="en-US" sz="1200">
                <a:latin typeface="Arial" pitchFamily="34" charset="0"/>
                <a:cs typeface="Times New Roman" pitchFamily="18" charset="0"/>
              </a:rPr>
              <a:t/>
            </a:r>
            <a:br>
              <a:rPr lang="en-US" altLang="en-US" sz="1200">
                <a:latin typeface="Arial" pitchFamily="34" charset="0"/>
                <a:cs typeface="Times New Roman" pitchFamily="18" charset="0"/>
              </a:rPr>
            </a:br>
            <a:endParaRPr lang="en-US" altLang="en-US" sz="1800">
              <a:latin typeface="Arial" pitchFamily="34" charset="0"/>
            </a:endParaRPr>
          </a:p>
        </p:txBody>
      </p:sp>
      <p:sp>
        <p:nvSpPr>
          <p:cNvPr id="2" name="Date Placeholder 1"/>
          <p:cNvSpPr>
            <a:spLocks noGrp="1"/>
          </p:cNvSpPr>
          <p:nvPr>
            <p:ph type="dt" sz="half" idx="10"/>
          </p:nvPr>
        </p:nvSpPr>
        <p:spPr/>
        <p:txBody>
          <a:bodyPr/>
          <a:lstStyle/>
          <a:p>
            <a:fld id="{8D2F3FE8-B07D-41AD-B22B-F50597A5AF4A}" type="datetime1">
              <a:rPr lang="en-US" smtClean="0"/>
              <a:t>8/1/2017</a:t>
            </a:fld>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324595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smtClean="0"/>
              <a:t>EEG-</a:t>
            </a:r>
            <a:r>
              <a:rPr lang="en-US" altLang="en-US" dirty="0" err="1" smtClean="0"/>
              <a:t>neurofeedback</a:t>
            </a:r>
            <a:endParaRPr lang="en-US" altLang="en-US" dirty="0" smtClean="0"/>
          </a:p>
        </p:txBody>
      </p:sp>
      <p:sp>
        <p:nvSpPr>
          <p:cNvPr id="26627" name="Content Placeholder 2"/>
          <p:cNvSpPr>
            <a:spLocks noGrp="1"/>
          </p:cNvSpPr>
          <p:nvPr>
            <p:ph idx="1"/>
          </p:nvPr>
        </p:nvSpPr>
        <p:spPr/>
        <p:txBody>
          <a:bodyPr/>
          <a:lstStyle/>
          <a:p>
            <a:r>
              <a:rPr lang="en-US" altLang="en-US" sz="2400" i="1" dirty="0"/>
              <a:t>NFT (neuro feedback training)</a:t>
            </a:r>
            <a:r>
              <a:rPr lang="en-US" altLang="en-US" sz="2400" dirty="0"/>
              <a:t>: Each participant went through one session of NFT Each session consisted of </a:t>
            </a:r>
            <a:r>
              <a:rPr lang="en-US" altLang="en-US" sz="2400" dirty="0" smtClean="0"/>
              <a:t>nine </a:t>
            </a:r>
            <a:r>
              <a:rPr lang="en-US" altLang="en-US" sz="2400" dirty="0"/>
              <a:t>rounds of 3 minutes each, a total of 30 minutes.  EEG was recorded and the relevant frequency components were extracted.  </a:t>
            </a:r>
          </a:p>
          <a:p>
            <a:r>
              <a:rPr lang="en-US" altLang="en-US" sz="2400" dirty="0"/>
              <a:t>Participants were asked to accelerate the car/robot ‘by thought’. The feedback was provided when specific conditions (theta up or beta up) were satisfied for a minimum of 3 seconds. An auditory beep and a visual display of the speed of a car in a game like environment were presented on the screen for reinforcement</a:t>
            </a:r>
            <a:r>
              <a:rPr lang="en-US" altLang="en-US" sz="1800" dirty="0"/>
              <a:t>. </a:t>
            </a:r>
            <a:endParaRPr lang="en-US" altLang="en-US" dirty="0" smtClean="0"/>
          </a:p>
        </p:txBody>
      </p:sp>
      <p:sp>
        <p:nvSpPr>
          <p:cNvPr id="2" name="Date Placeholder 1"/>
          <p:cNvSpPr>
            <a:spLocks noGrp="1"/>
          </p:cNvSpPr>
          <p:nvPr>
            <p:ph type="dt" sz="half" idx="10"/>
          </p:nvPr>
        </p:nvSpPr>
        <p:spPr/>
        <p:txBody>
          <a:bodyPr/>
          <a:lstStyle/>
          <a:p>
            <a:fld id="{AC5A8CFE-A2AD-4514-BC0B-6596031727BE}" type="datetime1">
              <a:rPr lang="en-US" smtClean="0"/>
              <a:t>8/1/2017</a:t>
            </a:fld>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2550584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221121" y="638030"/>
            <a:ext cx="3214688" cy="757238"/>
          </a:xfrm>
        </p:spPr>
        <p:txBody>
          <a:bodyPr rtlCol="0">
            <a:noAutofit/>
          </a:bodyPr>
          <a:lstStyle/>
          <a:p>
            <a:pPr marL="41148" algn="ctr">
              <a:defRPr/>
            </a:pPr>
            <a:r>
              <a:rPr lang="en-US" sz="1800" b="1" dirty="0">
                <a:solidFill>
                  <a:srgbClr val="F9A307"/>
                </a:solidFill>
              </a:rPr>
              <a:t>The lab: Technology and </a:t>
            </a:r>
            <a:br>
              <a:rPr lang="en-US" sz="1800" b="1" dirty="0">
                <a:solidFill>
                  <a:srgbClr val="F9A307"/>
                </a:solidFill>
              </a:rPr>
            </a:br>
            <a:r>
              <a:rPr lang="en-US" sz="1800" b="1" dirty="0">
                <a:solidFill>
                  <a:srgbClr val="F9A307"/>
                </a:solidFill>
              </a:rPr>
              <a:t> methodology</a:t>
            </a:r>
            <a:r>
              <a:rPr lang="en-US" sz="1800" dirty="0">
                <a:solidFill>
                  <a:schemeClr val="tx2">
                    <a:tint val="100000"/>
                    <a:shade val="90000"/>
                    <a:satMod val="250000"/>
                    <a:alpha val="100000"/>
                  </a:schemeClr>
                </a:solidFill>
              </a:rPr>
              <a:t/>
            </a:r>
            <a:br>
              <a:rPr lang="en-US" sz="1800" dirty="0">
                <a:solidFill>
                  <a:schemeClr val="tx2">
                    <a:tint val="100000"/>
                    <a:shade val="90000"/>
                    <a:satMod val="250000"/>
                    <a:alpha val="100000"/>
                  </a:schemeClr>
                </a:solidFill>
              </a:rPr>
            </a:br>
            <a:endParaRPr lang="en-US" sz="1800" dirty="0">
              <a:solidFill>
                <a:schemeClr val="tx2">
                  <a:tint val="100000"/>
                  <a:shade val="90000"/>
                  <a:satMod val="250000"/>
                  <a:alpha val="100000"/>
                </a:schemeClr>
              </a:solidFill>
            </a:endParaRPr>
          </a:p>
        </p:txBody>
      </p:sp>
      <p:pic>
        <p:nvPicPr>
          <p:cNvPr id="616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438834" y="3100261"/>
            <a:ext cx="1198161" cy="905674"/>
          </a:xfrm>
          <a:solidFill>
            <a:srgbClr val="800000"/>
          </a:solidFill>
          <a:ln>
            <a:solidFill>
              <a:srgbClr val="000000"/>
            </a:solidFill>
            <a:miter lim="800000"/>
            <a:headEnd/>
            <a:tailEnd/>
          </a:ln>
        </p:spPr>
      </p:pic>
      <p:pic>
        <p:nvPicPr>
          <p:cNvPr id="6148" name="Picture 2" descr="C:\Users\Miriam\AppData\Local\Microsoft\Windows\Temporary Internet Files\Content.Outlook\UFZB281U\תמונה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3414" y="264341"/>
            <a:ext cx="1114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http://www.sensable.com/documents/images/PhantomDesktop_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6932" y="5428644"/>
            <a:ext cx="50006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11"/>
          <p:cNvSpPr>
            <a:spLocks noChangeArrowheads="1"/>
          </p:cNvSpPr>
          <p:nvPr/>
        </p:nvSpPr>
        <p:spPr bwMode="auto">
          <a:xfrm>
            <a:off x="2667002"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e-IL" altLang="he-IL" sz="1350"/>
          </a:p>
        </p:txBody>
      </p:sp>
      <p:pic>
        <p:nvPicPr>
          <p:cNvPr id="615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05548" y="1531148"/>
            <a:ext cx="1341680" cy="109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54331" y="1531148"/>
            <a:ext cx="1533722" cy="98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 descr="http://www.egr.vcu.edu/images/bme/research/eye_tracking_pilot_eva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584" y="5094984"/>
            <a:ext cx="819616" cy="63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4" descr="http://www.jamstec.go.jp/esc/research/Perception/images/brav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360" y="139516"/>
            <a:ext cx="1844168" cy="132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20"/>
          <p:cNvSpPr/>
          <p:nvPr/>
        </p:nvSpPr>
        <p:spPr>
          <a:xfrm>
            <a:off x="33618" y="4581209"/>
            <a:ext cx="690563" cy="4583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rgbClr val="FF0000"/>
                </a:solidFill>
              </a:rPr>
              <a:t>Eye</a:t>
            </a:r>
          </a:p>
          <a:p>
            <a:pPr algn="ctr">
              <a:defRPr/>
            </a:pPr>
            <a:r>
              <a:rPr lang="en-US" sz="1050" dirty="0">
                <a:solidFill>
                  <a:srgbClr val="FF0000"/>
                </a:solidFill>
              </a:rPr>
              <a:t>tracker</a:t>
            </a:r>
            <a:r>
              <a:rPr lang="en-US" dirty="0">
                <a:solidFill>
                  <a:srgbClr val="FF0000"/>
                </a:solidFill>
              </a:rPr>
              <a:t> </a:t>
            </a:r>
          </a:p>
        </p:txBody>
      </p:sp>
      <p:sp>
        <p:nvSpPr>
          <p:cNvPr id="22" name="Rounded Rectangle 21"/>
          <p:cNvSpPr/>
          <p:nvPr/>
        </p:nvSpPr>
        <p:spPr>
          <a:xfrm>
            <a:off x="2118636" y="5993596"/>
            <a:ext cx="726281" cy="488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rgbClr val="FF0000"/>
                </a:solidFill>
              </a:rPr>
              <a:t>Robotic arms</a:t>
            </a:r>
          </a:p>
        </p:txBody>
      </p:sp>
      <p:sp>
        <p:nvSpPr>
          <p:cNvPr id="23" name="Rounded Rectangle 22"/>
          <p:cNvSpPr/>
          <p:nvPr/>
        </p:nvSpPr>
        <p:spPr>
          <a:xfrm>
            <a:off x="9483650" y="1334096"/>
            <a:ext cx="576263" cy="415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rgbClr val="FF0000"/>
                </a:solidFill>
              </a:rPr>
              <a:t>EEG</a:t>
            </a:r>
          </a:p>
        </p:txBody>
      </p:sp>
      <p:sp>
        <p:nvSpPr>
          <p:cNvPr id="25" name="Oval 24"/>
          <p:cNvSpPr/>
          <p:nvPr/>
        </p:nvSpPr>
        <p:spPr>
          <a:xfrm>
            <a:off x="4620816" y="1211795"/>
            <a:ext cx="1532334" cy="102750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t>Performance/learning</a:t>
            </a:r>
          </a:p>
        </p:txBody>
      </p:sp>
      <p:sp>
        <p:nvSpPr>
          <p:cNvPr id="26" name="Oval 25"/>
          <p:cNvSpPr/>
          <p:nvPr/>
        </p:nvSpPr>
        <p:spPr>
          <a:xfrm>
            <a:off x="5192839" y="1925633"/>
            <a:ext cx="1620077" cy="108325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smtClean="0"/>
              <a:t>EEG, </a:t>
            </a:r>
            <a:r>
              <a:rPr lang="en-US" sz="1350" dirty="0" err="1" smtClean="0"/>
              <a:t>eyetracking</a:t>
            </a:r>
            <a:r>
              <a:rPr lang="en-US" sz="1350" dirty="0" smtClean="0"/>
              <a:t>, HRV…</a:t>
            </a:r>
            <a:endParaRPr lang="en-US" sz="1350" dirty="0"/>
          </a:p>
        </p:txBody>
      </p:sp>
      <p:sp>
        <p:nvSpPr>
          <p:cNvPr id="27" name="Oval 26"/>
          <p:cNvSpPr/>
          <p:nvPr/>
        </p:nvSpPr>
        <p:spPr>
          <a:xfrm>
            <a:off x="5949555" y="1174885"/>
            <a:ext cx="1427559" cy="110132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t>Virtual Reality </a:t>
            </a:r>
            <a:r>
              <a:rPr lang="en-US" sz="1350" dirty="0" smtClean="0"/>
              <a:t>Stimuli</a:t>
            </a:r>
            <a:endParaRPr lang="en-US" sz="1050" dirty="0"/>
          </a:p>
        </p:txBody>
      </p:sp>
      <p:sp>
        <p:nvSpPr>
          <p:cNvPr id="46" name="Rounded Rectangle 45"/>
          <p:cNvSpPr/>
          <p:nvPr/>
        </p:nvSpPr>
        <p:spPr>
          <a:xfrm>
            <a:off x="2091426" y="342539"/>
            <a:ext cx="667941" cy="427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rgbClr val="FF0000"/>
                </a:solidFill>
              </a:rPr>
              <a:t>Virtual reality </a:t>
            </a:r>
          </a:p>
        </p:txBody>
      </p:sp>
      <p:pic>
        <p:nvPicPr>
          <p:cNvPr id="6166"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617" y="3143333"/>
            <a:ext cx="1405217" cy="136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תמונה 46" descr="20Alex.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40702" y="5410166"/>
            <a:ext cx="877491"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67587" y="5459624"/>
            <a:ext cx="2204198" cy="132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65511" y="4406266"/>
            <a:ext cx="806274" cy="105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4" descr="https://dbvc4uanumi2d.cloudfront.net/cdn/4.4.21/wp-content/themes/oculus/img/rift/lowLatencyHeadTracking.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4776" y="1386696"/>
            <a:ext cx="1038225" cy="95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14528" y="843963"/>
            <a:ext cx="9079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433046" y="2538655"/>
            <a:ext cx="1496934" cy="970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descr="P509000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05549" y="2578799"/>
            <a:ext cx="1327498" cy="93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C:\Users\miriam\Desktop\backup feb2014\photos demo  of 'beaming'\DSC04065.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297019" y="5738778"/>
            <a:ext cx="1670568" cy="102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fld id="{D313E9EF-A982-422B-BB26-4772EB779990}" type="datetime1">
              <a:rPr lang="en-US" smtClean="0"/>
              <a:t>8/1/2017</a:t>
            </a:fld>
            <a:endParaRPr lang="en-US"/>
          </a:p>
        </p:txBody>
      </p:sp>
      <p:sp>
        <p:nvSpPr>
          <p:cNvPr id="4" name="Rectangle 3"/>
          <p:cNvSpPr/>
          <p:nvPr/>
        </p:nvSpPr>
        <p:spPr>
          <a:xfrm>
            <a:off x="3867150" y="4073078"/>
            <a:ext cx="4572000" cy="1569660"/>
          </a:xfrm>
          <a:prstGeom prst="rect">
            <a:avLst/>
          </a:prstGeom>
        </p:spPr>
        <p:txBody>
          <a:bodyPr>
            <a:spAutoFit/>
          </a:bodyPr>
          <a:lstStyle/>
          <a:p>
            <a:pPr algn="ctr"/>
            <a:r>
              <a:rPr lang="en-US" sz="2400" b="1" dirty="0">
                <a:solidFill>
                  <a:srgbClr val="FFC000"/>
                </a:solidFill>
              </a:rPr>
              <a:t>Participants perform a task in a highly immersive virtual reality, while connected to EEG, </a:t>
            </a:r>
            <a:r>
              <a:rPr lang="en-US" sz="2400" b="1" dirty="0" err="1">
                <a:solidFill>
                  <a:srgbClr val="FFC000"/>
                </a:solidFill>
              </a:rPr>
              <a:t>eyetrackers</a:t>
            </a:r>
            <a:r>
              <a:rPr lang="en-US" sz="2400" b="1" dirty="0">
                <a:solidFill>
                  <a:srgbClr val="FFC000"/>
                </a:solidFill>
              </a:rPr>
              <a:t> etc. </a:t>
            </a:r>
            <a:endParaRPr lang="en-US" sz="2400" dirty="0"/>
          </a:p>
        </p:txBody>
      </p:sp>
      <p:pic>
        <p:nvPicPr>
          <p:cNvPr id="30" name="Picture 101" descr="J:\Teza new\Article 2\pics\hardware\1\IMG_4289_DxO-1.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90043" y="4005934"/>
            <a:ext cx="1346952" cy="136495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21029530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919536" y="0"/>
            <a:ext cx="7715200" cy="706090"/>
          </a:xfrm>
        </p:spPr>
        <p:txBody>
          <a:bodyPr/>
          <a:lstStyle/>
          <a:p>
            <a:r>
              <a:rPr lang="en-US" altLang="en-US" sz="2800" dirty="0">
                <a:latin typeface="Arial" pitchFamily="34" charset="0"/>
              </a:rPr>
              <a:t>Effect of NFT and sleep</a:t>
            </a:r>
            <a:endParaRPr lang="en-US" altLang="en-US" sz="2800" dirty="0"/>
          </a:p>
        </p:txBody>
      </p:sp>
      <p:pic>
        <p:nvPicPr>
          <p:cNvPr id="3174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41104" y="548681"/>
            <a:ext cx="8626896" cy="413171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Rectangle 4"/>
          <p:cNvSpPr>
            <a:spLocks noChangeArrowheads="1"/>
          </p:cNvSpPr>
          <p:nvPr/>
        </p:nvSpPr>
        <p:spPr bwMode="auto">
          <a:xfrm>
            <a:off x="1524000" y="4941168"/>
            <a:ext cx="903649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dirty="0">
                <a:latin typeface="Arial" pitchFamily="34" charset="0"/>
              </a:rPr>
              <a:t>Performance in each group. Each point represents averaged number of sequences completed in 30 seconds. Four connected points represent the four blocks of one test</a:t>
            </a:r>
          </a:p>
          <a:p>
            <a:pPr eaLnBrk="1" hangingPunct="1">
              <a:spcBef>
                <a:spcPct val="0"/>
              </a:spcBef>
              <a:buFontTx/>
              <a:buNone/>
            </a:pPr>
            <a:r>
              <a:rPr lang="en-US" sz="1600" b="1" dirty="0"/>
              <a:t>Reiner, M., Rozengurt, R., &amp; </a:t>
            </a:r>
            <a:r>
              <a:rPr lang="en-US" sz="1600" b="1" dirty="0" err="1"/>
              <a:t>Barnea</a:t>
            </a:r>
            <a:r>
              <a:rPr lang="en-US" sz="1600" b="1" dirty="0"/>
              <a:t>, A. (2014). Better than sleep: Theta </a:t>
            </a:r>
            <a:r>
              <a:rPr lang="en-US" sz="1600" b="1" dirty="0" err="1"/>
              <a:t>neurofeedback</a:t>
            </a:r>
            <a:r>
              <a:rPr lang="en-US" sz="1600" b="1" dirty="0"/>
              <a:t> training accelerates memory consolidation. </a:t>
            </a:r>
            <a:r>
              <a:rPr lang="en-US" sz="1600" b="1" i="1" dirty="0"/>
              <a:t>Biological psychology</a:t>
            </a:r>
            <a:r>
              <a:rPr lang="en-US" sz="1600" b="1" dirty="0"/>
              <a:t>, </a:t>
            </a:r>
            <a:r>
              <a:rPr lang="en-US" sz="1600" b="1" i="1" dirty="0"/>
              <a:t>95</a:t>
            </a:r>
            <a:r>
              <a:rPr lang="en-US" sz="1600" b="1" dirty="0"/>
              <a:t>, 45-53.</a:t>
            </a:r>
            <a:endParaRPr lang="en-US" altLang="en-US" sz="1600" b="1" dirty="0">
              <a:latin typeface="Arial" pitchFamily="34" charset="0"/>
            </a:endParaRPr>
          </a:p>
          <a:p>
            <a:pPr eaLnBrk="1" hangingPunct="1">
              <a:spcBef>
                <a:spcPct val="0"/>
              </a:spcBef>
              <a:buFontTx/>
              <a:buNone/>
            </a:pPr>
            <a:r>
              <a:rPr lang="en-GB" sz="2400" u="sng" dirty="0"/>
              <a:t>http://</a:t>
            </a:r>
            <a:r>
              <a:rPr lang="en-GB" sz="2400" u="sng" dirty="0" smtClean="0"/>
              <a:t>www.bbc.com/future/story/20140721-how-to-learn</a:t>
            </a:r>
            <a:endParaRPr lang="en-US" altLang="en-US" sz="2400" dirty="0">
              <a:latin typeface="Arial" pitchFamily="34" charset="0"/>
            </a:endParaRPr>
          </a:p>
        </p:txBody>
      </p:sp>
      <p:sp>
        <p:nvSpPr>
          <p:cNvPr id="2" name="Date Placeholder 1"/>
          <p:cNvSpPr>
            <a:spLocks noGrp="1"/>
          </p:cNvSpPr>
          <p:nvPr>
            <p:ph type="dt" sz="half" idx="10"/>
          </p:nvPr>
        </p:nvSpPr>
        <p:spPr/>
        <p:txBody>
          <a:bodyPr/>
          <a:lstStyle/>
          <a:p>
            <a:fld id="{66051545-E518-4616-841B-CF8618FB5D63}" type="datetime1">
              <a:rPr lang="en-US" smtClean="0"/>
              <a:t>8/1/2017</a:t>
            </a:fld>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28791764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smtClean="0"/>
              <a:t>Performance after NFT</a:t>
            </a:r>
          </a:p>
        </p:txBody>
      </p:sp>
      <p:pic>
        <p:nvPicPr>
          <p:cNvPr id="3584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77976" y="1676401"/>
            <a:ext cx="7261225" cy="35147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Rectangle 4"/>
          <p:cNvSpPr>
            <a:spLocks noChangeArrowheads="1"/>
          </p:cNvSpPr>
          <p:nvPr/>
        </p:nvSpPr>
        <p:spPr bwMode="auto">
          <a:xfrm>
            <a:off x="2286000" y="5116514"/>
            <a:ext cx="754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Differences in performance before and after, with/out neurofeedback training. Differences   in performance are measured as the ratio of performance at each specific test and the baseline (the T1 test).</a:t>
            </a:r>
          </a:p>
        </p:txBody>
      </p:sp>
      <p:sp>
        <p:nvSpPr>
          <p:cNvPr id="2" name="Date Placeholder 1"/>
          <p:cNvSpPr>
            <a:spLocks noGrp="1"/>
          </p:cNvSpPr>
          <p:nvPr>
            <p:ph type="dt" sz="half" idx="10"/>
          </p:nvPr>
        </p:nvSpPr>
        <p:spPr/>
        <p:txBody>
          <a:bodyPr/>
          <a:lstStyle/>
          <a:p>
            <a:fld id="{94003AC9-2698-4E9D-939F-C11E0662F75A}" type="datetime1">
              <a:rPr lang="en-US" smtClean="0"/>
              <a:t>8/1/2017</a:t>
            </a:fld>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2636129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r>
              <a:rPr lang="en-US" altLang="en-US" smtClean="0"/>
              <a:t>Results-</a:t>
            </a:r>
            <a:r>
              <a:rPr lang="en-US" altLang="en-US" b="1" smtClean="0"/>
              <a:t> overall improvement </a:t>
            </a:r>
            <a:r>
              <a:rPr lang="en-US" altLang="en-US" smtClean="0"/>
              <a:t>baseline and day 7</a:t>
            </a:r>
            <a:r>
              <a:rPr lang="en-US" altLang="en-US" b="1" smtClean="0"/>
              <a:t> </a:t>
            </a:r>
            <a:endParaRPr lang="en-US" altLang="en-US" smtClean="0"/>
          </a:p>
        </p:txBody>
      </p:sp>
      <p:sp>
        <p:nvSpPr>
          <p:cNvPr id="35843" name="Content Placeholder 2"/>
          <p:cNvSpPr>
            <a:spLocks noGrp="1"/>
          </p:cNvSpPr>
          <p:nvPr>
            <p:ph idx="1"/>
          </p:nvPr>
        </p:nvSpPr>
        <p:spPr/>
        <p:txBody>
          <a:bodyPr/>
          <a:lstStyle/>
          <a:p>
            <a:r>
              <a:rPr lang="en-US" altLang="en-US" sz="2000"/>
              <a:t>The </a:t>
            </a:r>
            <a:r>
              <a:rPr lang="en-US" altLang="en-US" sz="2000" b="1"/>
              <a:t>overall improvement </a:t>
            </a:r>
            <a:r>
              <a:rPr lang="en-US" altLang="en-US" sz="2000"/>
              <a:t>in performance, between the baseline (after training) </a:t>
            </a:r>
            <a:r>
              <a:rPr lang="en-US" altLang="en-US" sz="2000" b="1"/>
              <a:t>until the 7</a:t>
            </a:r>
            <a:r>
              <a:rPr lang="en-US" altLang="en-US" sz="2000" b="1" baseline="30000"/>
              <a:t>th</a:t>
            </a:r>
            <a:r>
              <a:rPr lang="en-US" altLang="en-US" sz="2000" b="1"/>
              <a:t> day, was significant </a:t>
            </a:r>
            <a:r>
              <a:rPr lang="en-US" altLang="en-US" sz="2000"/>
              <a:t>[F(2,31)=4.9; p&lt;0.01], </a:t>
            </a:r>
          </a:p>
          <a:p>
            <a:r>
              <a:rPr lang="en-US" altLang="en-US" sz="2000"/>
              <a:t>theta group [M=21.9; SEM=3.9] improving more than beta (M=12.6; SEM=1.95) [p&lt;0.01] and control groups (M=12; SEM=1.8) [p&lt;0.01]. </a:t>
            </a:r>
          </a:p>
          <a:p>
            <a:r>
              <a:rPr lang="en-US" altLang="en-US" sz="2000"/>
              <a:t>difference between beta and control groups was not significant. </a:t>
            </a:r>
          </a:p>
          <a:p>
            <a:r>
              <a:rPr lang="en-US" altLang="en-US" sz="2000" b="1"/>
              <a:t>a week after training and NF</a:t>
            </a:r>
            <a:r>
              <a:rPr lang="en-US" altLang="en-US" sz="2000"/>
              <a:t>: As in the previous tests, there was an improvement in the theta group by an additional 8.5% (1.8 delayed gains). only small non-significant improvements in beta and control groups: beta 0.%, control, 4% . </a:t>
            </a:r>
          </a:p>
          <a:p>
            <a:r>
              <a:rPr lang="en-US" altLang="en-US" sz="2000"/>
              <a:t>all subjects from the theta group showed improvement in the last test. only 5/14 in the beta group improved in the last test.  In the control group, all participants improved with very small gains. </a:t>
            </a:r>
          </a:p>
          <a:p>
            <a:endParaRPr lang="en-US" altLang="en-US" smtClean="0"/>
          </a:p>
        </p:txBody>
      </p:sp>
      <p:sp>
        <p:nvSpPr>
          <p:cNvPr id="4" name="Footer Placeholder 3"/>
          <p:cNvSpPr>
            <a:spLocks noGrp="1"/>
          </p:cNvSpPr>
          <p:nvPr>
            <p:ph type="ftr" sz="quarter" idx="11"/>
          </p:nvPr>
        </p:nvSpPr>
        <p:spPr/>
        <p:txBody>
          <a:bodyPr/>
          <a:lstStyle/>
          <a:p>
            <a:pPr>
              <a:defRPr/>
            </a:pPr>
            <a:r>
              <a:rPr lang="he-IL"/>
              <a:t>הפרעה </a:t>
            </a:r>
            <a:r>
              <a:rPr lang="en-US"/>
              <a:t>Hafraah</a:t>
            </a:r>
          </a:p>
        </p:txBody>
      </p:sp>
      <p:sp>
        <p:nvSpPr>
          <p:cNvPr id="5" name="Date Placeholder 4"/>
          <p:cNvSpPr>
            <a:spLocks noGrp="1"/>
          </p:cNvSpPr>
          <p:nvPr>
            <p:ph type="dt" sz="quarter" idx="10"/>
          </p:nvPr>
        </p:nvSpPr>
        <p:spPr/>
        <p:txBody>
          <a:bodyPr/>
          <a:lstStyle/>
          <a:p>
            <a:pPr>
              <a:defRPr/>
            </a:pPr>
            <a:fld id="{2AB416F3-6DD7-4D92-BCCF-5C70B43C0BFF}" type="datetime1">
              <a:rPr lang="en-US"/>
              <a:pPr>
                <a:defRPr/>
              </a:pPr>
              <a:t>8/1/2017</a:t>
            </a:fld>
            <a:endParaRPr lang="en-US"/>
          </a:p>
        </p:txBody>
      </p:sp>
    </p:spTree>
    <p:extLst>
      <p:ext uri="{BB962C8B-B14F-4D97-AF65-F5344CB8AC3E}">
        <p14:creationId xmlns:p14="http://schemas.microsoft.com/office/powerpoint/2010/main" val="35084227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710462" y="5541988"/>
            <a:ext cx="4050982" cy="701675"/>
          </a:xfrm>
        </p:spPr>
        <p:txBody>
          <a:bodyPr>
            <a:normAutofit fontScale="90000"/>
          </a:bodyPr>
          <a:lstStyle/>
          <a:p>
            <a:pPr eaLnBrk="1" hangingPunct="1"/>
            <a:r>
              <a:rPr lang="en-US" altLang="en-US" sz="2900" dirty="0"/>
              <a:t>A tailored error-response, </a:t>
            </a:r>
            <a:r>
              <a:rPr lang="en-US" altLang="en-US" sz="2900" b="1" dirty="0"/>
              <a:t>BCI</a:t>
            </a:r>
            <a:r>
              <a:rPr lang="en-US" altLang="en-US" sz="2900" dirty="0"/>
              <a:t> Classifier?</a:t>
            </a:r>
          </a:p>
        </p:txBody>
      </p:sp>
      <p:pic>
        <p:nvPicPr>
          <p:cNvPr id="5325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808108" y="1808263"/>
            <a:ext cx="4486275" cy="4275137"/>
          </a:xfrm>
          <a:solidFill>
            <a:srgbClr val="800000"/>
          </a:solidFill>
          <a:ln>
            <a:solidFill>
              <a:srgbClr val="000000"/>
            </a:solidFill>
            <a:miter lim="800000"/>
            <a:headEnd/>
            <a:tailEnd/>
          </a:ln>
        </p:spPr>
      </p:pic>
      <p:sp>
        <p:nvSpPr>
          <p:cNvPr id="53252" name="Rectangle 4"/>
          <p:cNvSpPr>
            <a:spLocks noChangeArrowheads="1"/>
          </p:cNvSpPr>
          <p:nvPr/>
        </p:nvSpPr>
        <p:spPr bwMode="auto">
          <a:xfrm>
            <a:off x="1524000" y="-179388"/>
            <a:ext cx="166688" cy="3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87" tIns="41143" rIns="82287" bIns="41143"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pic>
        <p:nvPicPr>
          <p:cNvPr id="532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256" y="36664"/>
            <a:ext cx="2139950"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Oval 10"/>
          <p:cNvSpPr>
            <a:spLocks noChangeArrowheads="1"/>
          </p:cNvSpPr>
          <p:nvPr/>
        </p:nvSpPr>
        <p:spPr bwMode="auto">
          <a:xfrm>
            <a:off x="7521576" y="1419226"/>
            <a:ext cx="130175" cy="66675"/>
          </a:xfrm>
          <a:prstGeom prst="ellipse">
            <a:avLst/>
          </a:prstGeom>
          <a:solidFill>
            <a:srgbClr val="00B8FF"/>
          </a:solidFill>
          <a:ln w="9525" algn="ctr">
            <a:solidFill>
              <a:schemeClr val="tx1"/>
            </a:solidFill>
            <a:round/>
            <a:headEnd/>
            <a:tailEnd/>
          </a:ln>
        </p:spPr>
        <p:txBody>
          <a:bodyPr lIns="82287" tIns="41143" rIns="82287" bIns="41143"/>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53258" name="Oval 11"/>
          <p:cNvSpPr>
            <a:spLocks noChangeArrowheads="1"/>
          </p:cNvSpPr>
          <p:nvPr/>
        </p:nvSpPr>
        <p:spPr bwMode="auto">
          <a:xfrm>
            <a:off x="8170864" y="1809751"/>
            <a:ext cx="128587" cy="193675"/>
          </a:xfrm>
          <a:prstGeom prst="ellipse">
            <a:avLst/>
          </a:prstGeom>
          <a:solidFill>
            <a:srgbClr val="00B8FF"/>
          </a:solidFill>
          <a:ln w="9525" algn="ctr">
            <a:solidFill>
              <a:schemeClr val="tx1"/>
            </a:solidFill>
            <a:round/>
            <a:headEnd/>
            <a:tailEnd/>
          </a:ln>
        </p:spPr>
        <p:txBody>
          <a:bodyPr lIns="82287" tIns="41143" rIns="82287" bIns="41143"/>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53259" name="Oval 12"/>
          <p:cNvSpPr>
            <a:spLocks noChangeArrowheads="1"/>
          </p:cNvSpPr>
          <p:nvPr/>
        </p:nvSpPr>
        <p:spPr bwMode="auto">
          <a:xfrm>
            <a:off x="8494714" y="2520951"/>
            <a:ext cx="193675" cy="195263"/>
          </a:xfrm>
          <a:prstGeom prst="ellipse">
            <a:avLst/>
          </a:prstGeom>
          <a:solidFill>
            <a:srgbClr val="00B8FF"/>
          </a:solidFill>
          <a:ln w="9525" algn="ctr">
            <a:solidFill>
              <a:schemeClr val="tx1"/>
            </a:solidFill>
            <a:round/>
            <a:headEnd/>
            <a:tailEnd/>
          </a:ln>
        </p:spPr>
        <p:txBody>
          <a:bodyPr lIns="82287" tIns="41143" rIns="82287" bIns="41143"/>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53260" name="Oval 13"/>
          <p:cNvSpPr>
            <a:spLocks noChangeArrowheads="1"/>
          </p:cNvSpPr>
          <p:nvPr/>
        </p:nvSpPr>
        <p:spPr bwMode="auto">
          <a:xfrm>
            <a:off x="7262813" y="1938339"/>
            <a:ext cx="258762" cy="65087"/>
          </a:xfrm>
          <a:prstGeom prst="ellipse">
            <a:avLst/>
          </a:prstGeom>
          <a:solidFill>
            <a:srgbClr val="00B8FF"/>
          </a:solidFill>
          <a:ln w="9525" algn="ctr">
            <a:solidFill>
              <a:schemeClr val="tx1"/>
            </a:solidFill>
            <a:round/>
            <a:headEnd/>
            <a:tailEnd/>
          </a:ln>
        </p:spPr>
        <p:txBody>
          <a:bodyPr lIns="82287" tIns="41143" rIns="82287" bIns="41143"/>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53261" name="Oval 14"/>
          <p:cNvSpPr>
            <a:spLocks noChangeArrowheads="1"/>
          </p:cNvSpPr>
          <p:nvPr/>
        </p:nvSpPr>
        <p:spPr bwMode="auto">
          <a:xfrm>
            <a:off x="7456488" y="2327276"/>
            <a:ext cx="195262" cy="193675"/>
          </a:xfrm>
          <a:prstGeom prst="ellipse">
            <a:avLst/>
          </a:prstGeom>
          <a:solidFill>
            <a:srgbClr val="00B8FF"/>
          </a:solidFill>
          <a:ln w="9525" algn="ctr">
            <a:solidFill>
              <a:schemeClr val="tx1"/>
            </a:solidFill>
            <a:round/>
            <a:headEnd/>
            <a:tailEnd/>
          </a:ln>
        </p:spPr>
        <p:txBody>
          <a:bodyPr lIns="82287" tIns="41143" rIns="82287" bIns="41143"/>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53262" name="Oval 15"/>
          <p:cNvSpPr>
            <a:spLocks noChangeArrowheads="1"/>
          </p:cNvSpPr>
          <p:nvPr/>
        </p:nvSpPr>
        <p:spPr bwMode="auto">
          <a:xfrm>
            <a:off x="7715251" y="2911476"/>
            <a:ext cx="41275" cy="258763"/>
          </a:xfrm>
          <a:prstGeom prst="ellipse">
            <a:avLst/>
          </a:prstGeom>
          <a:solidFill>
            <a:srgbClr val="00B8FF"/>
          </a:solidFill>
          <a:ln w="9525" algn="ctr">
            <a:solidFill>
              <a:schemeClr val="tx1"/>
            </a:solidFill>
            <a:round/>
            <a:headEnd/>
            <a:tailEnd/>
          </a:ln>
        </p:spPr>
        <p:txBody>
          <a:bodyPr lIns="82287" tIns="41143" rIns="82287" bIns="41143"/>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53263" name="Oval 16"/>
          <p:cNvSpPr>
            <a:spLocks noChangeArrowheads="1"/>
          </p:cNvSpPr>
          <p:nvPr/>
        </p:nvSpPr>
        <p:spPr bwMode="auto">
          <a:xfrm>
            <a:off x="8624888" y="3752851"/>
            <a:ext cx="258762" cy="130175"/>
          </a:xfrm>
          <a:prstGeom prst="ellipse">
            <a:avLst/>
          </a:prstGeom>
          <a:solidFill>
            <a:srgbClr val="00B8FF"/>
          </a:solidFill>
          <a:ln w="9525" algn="ctr">
            <a:solidFill>
              <a:schemeClr val="tx1"/>
            </a:solidFill>
            <a:round/>
            <a:headEnd/>
            <a:tailEnd/>
          </a:ln>
        </p:spPr>
        <p:txBody>
          <a:bodyPr lIns="82287" tIns="41143" rIns="82287" bIns="41143"/>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53264" name="Oval 17"/>
          <p:cNvSpPr>
            <a:spLocks noChangeArrowheads="1"/>
          </p:cNvSpPr>
          <p:nvPr/>
        </p:nvSpPr>
        <p:spPr bwMode="auto">
          <a:xfrm>
            <a:off x="8105776" y="4206876"/>
            <a:ext cx="193675" cy="193675"/>
          </a:xfrm>
          <a:prstGeom prst="ellipse">
            <a:avLst/>
          </a:prstGeom>
          <a:solidFill>
            <a:srgbClr val="00B8FF"/>
          </a:solidFill>
          <a:ln w="9525" algn="ctr">
            <a:solidFill>
              <a:schemeClr val="tx1"/>
            </a:solidFill>
            <a:round/>
            <a:headEnd/>
            <a:tailEnd/>
          </a:ln>
        </p:spPr>
        <p:txBody>
          <a:bodyPr lIns="82287" tIns="41143" rIns="82287" bIns="41143"/>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19" name="Title 1"/>
          <p:cNvSpPr txBox="1">
            <a:spLocks/>
          </p:cNvSpPr>
          <p:nvPr/>
        </p:nvSpPr>
        <p:spPr bwMode="auto">
          <a:xfrm>
            <a:off x="7975600" y="1031875"/>
            <a:ext cx="65088" cy="65088"/>
          </a:xfrm>
          <a:prstGeom prst="rect">
            <a:avLst/>
          </a:prstGeom>
          <a:solidFill>
            <a:srgbClr val="FFFFFF"/>
          </a:solidFill>
          <a:ln w="9525">
            <a:noFill/>
            <a:miter lim="800000"/>
            <a:headEnd/>
            <a:tailEnd/>
          </a:ln>
        </p:spPr>
        <p:txBody>
          <a:bodyPr lIns="45679" tIns="45679" rIns="86498" bIns="45679" anchor="ctr"/>
          <a:lstStyle/>
          <a:p>
            <a:pPr>
              <a:defRPr/>
            </a:pPr>
            <a:r>
              <a:rPr lang="en-US" sz="2300" b="1" kern="0" dirty="0">
                <a:solidFill>
                  <a:srgbClr val="000000"/>
                </a:solidFill>
                <a:latin typeface="+mj-lt"/>
                <a:ea typeface="+mj-ea"/>
                <a:cs typeface="+mj-cs"/>
              </a:rPr>
              <a:t>A</a:t>
            </a:r>
            <a:endParaRPr lang="en-US" sz="2500" b="1" i="1" kern="0" dirty="0">
              <a:solidFill>
                <a:srgbClr val="FF0000"/>
              </a:solidFill>
              <a:latin typeface="+mj-lt"/>
              <a:ea typeface="+mj-ea"/>
              <a:cs typeface="+mj-cs"/>
            </a:endParaRPr>
          </a:p>
          <a:p>
            <a:pPr>
              <a:defRPr/>
            </a:pPr>
            <a:r>
              <a:rPr lang="en-US" sz="3600" b="1" kern="0" dirty="0">
                <a:solidFill>
                  <a:srgbClr val="000000"/>
                </a:solidFill>
                <a:latin typeface="+mj-lt"/>
                <a:ea typeface="+mj-ea"/>
                <a:cs typeface="+mj-cs"/>
              </a:rPr>
              <a:t> </a:t>
            </a:r>
          </a:p>
        </p:txBody>
      </p:sp>
      <p:sp>
        <p:nvSpPr>
          <p:cNvPr id="20" name="Title 1"/>
          <p:cNvSpPr txBox="1">
            <a:spLocks/>
          </p:cNvSpPr>
          <p:nvPr/>
        </p:nvSpPr>
        <p:spPr bwMode="auto">
          <a:xfrm>
            <a:off x="7326313" y="2974976"/>
            <a:ext cx="42862" cy="41275"/>
          </a:xfrm>
          <a:prstGeom prst="rect">
            <a:avLst/>
          </a:prstGeom>
          <a:solidFill>
            <a:srgbClr val="FFFFFF"/>
          </a:solidFill>
          <a:ln w="9525">
            <a:noFill/>
            <a:miter lim="800000"/>
            <a:headEnd/>
            <a:tailEnd/>
          </a:ln>
        </p:spPr>
        <p:txBody>
          <a:bodyPr lIns="45679" tIns="45679" rIns="86498" bIns="45679" anchor="ctr"/>
          <a:lstStyle/>
          <a:p>
            <a:pPr>
              <a:defRPr/>
            </a:pPr>
            <a:r>
              <a:rPr lang="en-US" sz="2300" kern="0" dirty="0">
                <a:solidFill>
                  <a:srgbClr val="000000"/>
                </a:solidFill>
                <a:latin typeface="+mj-lt"/>
                <a:ea typeface="+mj-ea"/>
                <a:cs typeface="+mj-cs"/>
              </a:rPr>
              <a:t>F</a:t>
            </a:r>
            <a:endParaRPr lang="en-US" sz="2500" i="1" kern="0" dirty="0">
              <a:solidFill>
                <a:srgbClr val="FF0000"/>
              </a:solidFill>
              <a:latin typeface="+mj-lt"/>
              <a:ea typeface="+mj-ea"/>
              <a:cs typeface="+mj-cs"/>
            </a:endParaRPr>
          </a:p>
          <a:p>
            <a:pPr>
              <a:defRPr/>
            </a:pPr>
            <a:r>
              <a:rPr lang="en-US" sz="3600" kern="0" dirty="0">
                <a:solidFill>
                  <a:srgbClr val="000000"/>
                </a:solidFill>
                <a:latin typeface="+mj-lt"/>
                <a:ea typeface="+mj-ea"/>
                <a:cs typeface="+mj-cs"/>
              </a:rPr>
              <a:t> </a:t>
            </a:r>
          </a:p>
        </p:txBody>
      </p:sp>
      <p:sp>
        <p:nvSpPr>
          <p:cNvPr id="21" name="Title 1"/>
          <p:cNvSpPr txBox="1">
            <a:spLocks/>
          </p:cNvSpPr>
          <p:nvPr/>
        </p:nvSpPr>
        <p:spPr bwMode="auto">
          <a:xfrm>
            <a:off x="8494714" y="1809750"/>
            <a:ext cx="41275" cy="65088"/>
          </a:xfrm>
          <a:prstGeom prst="rect">
            <a:avLst/>
          </a:prstGeom>
          <a:solidFill>
            <a:srgbClr val="FFFFFF"/>
          </a:solidFill>
          <a:ln w="9525">
            <a:noFill/>
            <a:miter lim="800000"/>
            <a:headEnd/>
            <a:tailEnd/>
          </a:ln>
        </p:spPr>
        <p:txBody>
          <a:bodyPr lIns="45679" tIns="45679" rIns="86498" bIns="45679" anchor="ctr"/>
          <a:lstStyle/>
          <a:p>
            <a:pPr>
              <a:defRPr/>
            </a:pPr>
            <a:r>
              <a:rPr lang="en-US" sz="2300" kern="0" dirty="0">
                <a:solidFill>
                  <a:srgbClr val="000000"/>
                </a:solidFill>
                <a:latin typeface="+mj-lt"/>
                <a:ea typeface="+mj-ea"/>
                <a:cs typeface="+mj-cs"/>
              </a:rPr>
              <a:t>E</a:t>
            </a:r>
            <a:endParaRPr lang="en-US" sz="2500" i="1" kern="0" dirty="0">
              <a:solidFill>
                <a:srgbClr val="FF0000"/>
              </a:solidFill>
              <a:latin typeface="+mj-lt"/>
              <a:ea typeface="+mj-ea"/>
              <a:cs typeface="+mj-cs"/>
            </a:endParaRPr>
          </a:p>
          <a:p>
            <a:pPr>
              <a:defRPr/>
            </a:pPr>
            <a:r>
              <a:rPr lang="en-US" sz="3600" kern="0" dirty="0">
                <a:solidFill>
                  <a:srgbClr val="000000"/>
                </a:solidFill>
                <a:latin typeface="+mj-lt"/>
                <a:ea typeface="+mj-ea"/>
                <a:cs typeface="+mj-cs"/>
              </a:rPr>
              <a:t> </a:t>
            </a:r>
          </a:p>
        </p:txBody>
      </p:sp>
      <p:sp>
        <p:nvSpPr>
          <p:cNvPr id="22" name="Title 1"/>
          <p:cNvSpPr txBox="1">
            <a:spLocks/>
          </p:cNvSpPr>
          <p:nvPr/>
        </p:nvSpPr>
        <p:spPr bwMode="auto">
          <a:xfrm>
            <a:off x="7132639" y="2262189"/>
            <a:ext cx="41275" cy="65087"/>
          </a:xfrm>
          <a:prstGeom prst="rect">
            <a:avLst/>
          </a:prstGeom>
          <a:solidFill>
            <a:srgbClr val="FFFFFF"/>
          </a:solidFill>
          <a:ln w="9525">
            <a:noFill/>
            <a:miter lim="800000"/>
            <a:headEnd/>
            <a:tailEnd/>
          </a:ln>
        </p:spPr>
        <p:txBody>
          <a:bodyPr lIns="45679" tIns="45679" rIns="86498" bIns="45679" anchor="ctr"/>
          <a:lstStyle/>
          <a:p>
            <a:pPr>
              <a:defRPr/>
            </a:pPr>
            <a:r>
              <a:rPr lang="en-US" sz="2300" kern="0" dirty="0">
                <a:solidFill>
                  <a:srgbClr val="000000"/>
                </a:solidFill>
                <a:latin typeface="+mj-lt"/>
                <a:ea typeface="+mj-ea"/>
                <a:cs typeface="+mj-cs"/>
              </a:rPr>
              <a:t>D</a:t>
            </a:r>
            <a:endParaRPr lang="en-US" sz="2500" i="1" kern="0" dirty="0">
              <a:solidFill>
                <a:srgbClr val="FF0000"/>
              </a:solidFill>
              <a:latin typeface="+mj-lt"/>
              <a:ea typeface="+mj-ea"/>
              <a:cs typeface="+mj-cs"/>
            </a:endParaRPr>
          </a:p>
          <a:p>
            <a:pPr>
              <a:defRPr/>
            </a:pPr>
            <a:r>
              <a:rPr lang="en-US" sz="3600" kern="0" dirty="0">
                <a:solidFill>
                  <a:srgbClr val="000000"/>
                </a:solidFill>
                <a:latin typeface="+mj-lt"/>
                <a:ea typeface="+mj-ea"/>
                <a:cs typeface="+mj-cs"/>
              </a:rPr>
              <a:t> </a:t>
            </a:r>
          </a:p>
        </p:txBody>
      </p:sp>
      <p:sp>
        <p:nvSpPr>
          <p:cNvPr id="23" name="Title 1"/>
          <p:cNvSpPr txBox="1">
            <a:spLocks/>
          </p:cNvSpPr>
          <p:nvPr/>
        </p:nvSpPr>
        <p:spPr bwMode="auto">
          <a:xfrm>
            <a:off x="8688389" y="2587626"/>
            <a:ext cx="41275" cy="41275"/>
          </a:xfrm>
          <a:prstGeom prst="rect">
            <a:avLst/>
          </a:prstGeom>
          <a:solidFill>
            <a:srgbClr val="FFFFFF"/>
          </a:solidFill>
          <a:ln w="9525">
            <a:noFill/>
            <a:miter lim="800000"/>
            <a:headEnd/>
            <a:tailEnd/>
          </a:ln>
        </p:spPr>
        <p:txBody>
          <a:bodyPr lIns="45679" tIns="45679" rIns="86498" bIns="45679" anchor="ctr"/>
          <a:lstStyle/>
          <a:p>
            <a:pPr>
              <a:defRPr/>
            </a:pPr>
            <a:r>
              <a:rPr lang="en-US" sz="2300" kern="0" dirty="0">
                <a:solidFill>
                  <a:srgbClr val="000000"/>
                </a:solidFill>
                <a:latin typeface="+mj-lt"/>
                <a:ea typeface="+mj-ea"/>
                <a:cs typeface="+mj-cs"/>
              </a:rPr>
              <a:t>C</a:t>
            </a:r>
            <a:endParaRPr lang="en-US" sz="2500" i="1" kern="0" dirty="0">
              <a:solidFill>
                <a:srgbClr val="FF0000"/>
              </a:solidFill>
              <a:latin typeface="+mj-lt"/>
              <a:ea typeface="+mj-ea"/>
              <a:cs typeface="+mj-cs"/>
            </a:endParaRPr>
          </a:p>
          <a:p>
            <a:pPr>
              <a:defRPr/>
            </a:pPr>
            <a:r>
              <a:rPr lang="en-US" sz="3600" kern="0" dirty="0">
                <a:solidFill>
                  <a:srgbClr val="000000"/>
                </a:solidFill>
                <a:latin typeface="+mj-lt"/>
                <a:ea typeface="+mj-ea"/>
                <a:cs typeface="+mj-cs"/>
              </a:rPr>
              <a:t> </a:t>
            </a:r>
          </a:p>
        </p:txBody>
      </p:sp>
      <p:sp>
        <p:nvSpPr>
          <p:cNvPr id="24" name="Title 1"/>
          <p:cNvSpPr txBox="1">
            <a:spLocks/>
          </p:cNvSpPr>
          <p:nvPr/>
        </p:nvSpPr>
        <p:spPr bwMode="auto">
          <a:xfrm flipH="1">
            <a:off x="8818564" y="3946526"/>
            <a:ext cx="65087" cy="66675"/>
          </a:xfrm>
          <a:prstGeom prst="rect">
            <a:avLst/>
          </a:prstGeom>
          <a:solidFill>
            <a:srgbClr val="FFFFFF"/>
          </a:solidFill>
          <a:ln w="9525">
            <a:noFill/>
            <a:miter lim="800000"/>
            <a:headEnd/>
            <a:tailEnd/>
          </a:ln>
        </p:spPr>
        <p:txBody>
          <a:bodyPr lIns="45679" tIns="45679" rIns="86498" bIns="45679" anchor="ctr"/>
          <a:lstStyle/>
          <a:p>
            <a:pPr>
              <a:defRPr/>
            </a:pPr>
            <a:r>
              <a:rPr lang="en-US" sz="2300" kern="0" dirty="0">
                <a:solidFill>
                  <a:srgbClr val="000000"/>
                </a:solidFill>
                <a:latin typeface="+mj-lt"/>
                <a:ea typeface="+mj-ea"/>
                <a:cs typeface="+mj-cs"/>
              </a:rPr>
              <a:t>B</a:t>
            </a:r>
            <a:endParaRPr lang="en-US" sz="2500" i="1" kern="0" dirty="0">
              <a:solidFill>
                <a:srgbClr val="FF0000"/>
              </a:solidFill>
              <a:latin typeface="+mj-lt"/>
              <a:ea typeface="+mj-ea"/>
              <a:cs typeface="+mj-cs"/>
            </a:endParaRPr>
          </a:p>
          <a:p>
            <a:pPr>
              <a:defRPr/>
            </a:pPr>
            <a:r>
              <a:rPr lang="en-US" sz="3600" kern="0" dirty="0">
                <a:solidFill>
                  <a:srgbClr val="000000"/>
                </a:solidFill>
                <a:latin typeface="+mj-lt"/>
                <a:ea typeface="+mj-ea"/>
                <a:cs typeface="+mj-cs"/>
              </a:rPr>
              <a:t> </a:t>
            </a:r>
          </a:p>
        </p:txBody>
      </p:sp>
      <p:sp>
        <p:nvSpPr>
          <p:cNvPr id="25" name="Title 1"/>
          <p:cNvSpPr txBox="1">
            <a:spLocks/>
          </p:cNvSpPr>
          <p:nvPr/>
        </p:nvSpPr>
        <p:spPr bwMode="auto">
          <a:xfrm>
            <a:off x="8234364" y="4400550"/>
            <a:ext cx="65087" cy="65088"/>
          </a:xfrm>
          <a:prstGeom prst="rect">
            <a:avLst/>
          </a:prstGeom>
          <a:solidFill>
            <a:srgbClr val="FFFFFF"/>
          </a:solidFill>
          <a:ln w="9525">
            <a:noFill/>
            <a:miter lim="800000"/>
            <a:headEnd/>
            <a:tailEnd/>
          </a:ln>
        </p:spPr>
        <p:txBody>
          <a:bodyPr lIns="45679" tIns="45679" rIns="86498" bIns="45679" anchor="ctr"/>
          <a:lstStyle/>
          <a:p>
            <a:pPr>
              <a:defRPr/>
            </a:pPr>
            <a:r>
              <a:rPr lang="en-US" sz="2300" kern="0" dirty="0">
                <a:solidFill>
                  <a:srgbClr val="000000"/>
                </a:solidFill>
                <a:latin typeface="+mj-lt"/>
                <a:ea typeface="+mj-ea"/>
                <a:cs typeface="+mj-cs"/>
              </a:rPr>
              <a:t>A</a:t>
            </a:r>
            <a:endParaRPr lang="en-US" sz="2500" i="1" kern="0" dirty="0">
              <a:solidFill>
                <a:srgbClr val="FF0000"/>
              </a:solidFill>
              <a:latin typeface="+mj-lt"/>
              <a:ea typeface="+mj-ea"/>
              <a:cs typeface="+mj-cs"/>
            </a:endParaRPr>
          </a:p>
          <a:p>
            <a:pPr>
              <a:defRPr/>
            </a:pPr>
            <a:r>
              <a:rPr lang="en-US" sz="3600" kern="0" dirty="0">
                <a:solidFill>
                  <a:srgbClr val="000000"/>
                </a:solidFill>
                <a:latin typeface="+mj-lt"/>
                <a:ea typeface="+mj-ea"/>
                <a:cs typeface="+mj-cs"/>
              </a:rPr>
              <a:t> </a:t>
            </a:r>
          </a:p>
        </p:txBody>
      </p:sp>
      <p:pic>
        <p:nvPicPr>
          <p:cNvPr id="27" name="תמונה 46" descr="20Al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56081" y="2910682"/>
            <a:ext cx="3854376" cy="2358355"/>
          </a:xfrm>
          <a:prstGeom prst="rect">
            <a:avLst/>
          </a:prstGeom>
          <a:noFill/>
        </p:spPr>
      </p:pic>
      <p:sp>
        <p:nvSpPr>
          <p:cNvPr id="5" name="TextBox 4"/>
          <p:cNvSpPr txBox="1"/>
          <p:nvPr/>
        </p:nvSpPr>
        <p:spPr>
          <a:xfrm>
            <a:off x="5578721" y="268020"/>
            <a:ext cx="2675882" cy="923330"/>
          </a:xfrm>
          <a:prstGeom prst="rect">
            <a:avLst/>
          </a:prstGeom>
          <a:noFill/>
        </p:spPr>
        <p:txBody>
          <a:bodyPr wrap="square" rtlCol="0">
            <a:spAutoFit/>
          </a:bodyPr>
          <a:lstStyle/>
          <a:p>
            <a:r>
              <a:rPr lang="en-US" dirty="0"/>
              <a:t>An EEG -- error potential occurs, even before execution of the error </a:t>
            </a:r>
          </a:p>
        </p:txBody>
      </p:sp>
      <p:sp>
        <p:nvSpPr>
          <p:cNvPr id="3" name="Date Placeholder 2"/>
          <p:cNvSpPr>
            <a:spLocks noGrp="1"/>
          </p:cNvSpPr>
          <p:nvPr>
            <p:ph type="dt" sz="half" idx="10"/>
          </p:nvPr>
        </p:nvSpPr>
        <p:spPr/>
        <p:txBody>
          <a:bodyPr/>
          <a:lstStyle/>
          <a:p>
            <a:fld id="{F6E6634A-52C0-48E5-B0EA-262319477F55}" type="datetime1">
              <a:rPr lang="en-US" smtClean="0"/>
              <a:t>8/1/2017</a:t>
            </a:fld>
            <a:endParaRPr lang="en-US"/>
          </a:p>
        </p:txBody>
      </p:sp>
      <p:pic>
        <p:nvPicPr>
          <p:cNvPr id="2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0519" y="47268"/>
            <a:ext cx="3889375"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0120" y="5498744"/>
            <a:ext cx="2102048" cy="144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30558774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36" y="137411"/>
            <a:ext cx="5838264" cy="2277589"/>
          </a:xfrm>
        </p:spPr>
        <p:txBody>
          <a:bodyPr>
            <a:normAutofit fontScale="90000"/>
          </a:bodyPr>
          <a:lstStyle/>
          <a:p>
            <a:pPr marL="0" lvl="1" indent="0">
              <a:buNone/>
            </a:pPr>
            <a:r>
              <a:rPr lang="en-US" sz="4400" b="1" dirty="0" smtClean="0">
                <a:solidFill>
                  <a:schemeClr val="accent2">
                    <a:lumMod val="75000"/>
                  </a:schemeClr>
                </a:solidFill>
                <a:latin typeface="Times New Roman" panose="02020603050405020304" pitchFamily="18" charset="0"/>
                <a:cs typeface="Times New Roman" panose="02020603050405020304" pitchFamily="18" charset="0"/>
              </a:rPr>
              <a:t>Examples</a:t>
            </a:r>
            <a:r>
              <a:rPr lang="en-US" sz="2200" b="1" dirty="0" smtClean="0">
                <a:solidFill>
                  <a:schemeClr val="accent2">
                    <a:lumMod val="75000"/>
                  </a:schemeClr>
                </a:solidFill>
                <a:latin typeface="Times New Roman" panose="02020603050405020304" pitchFamily="18" charset="0"/>
                <a:cs typeface="Times New Roman" panose="02020603050405020304" pitchFamily="18" charset="0"/>
              </a:rPr>
              <a:t/>
            </a:r>
            <a:br>
              <a:rPr lang="en-US" sz="2200" b="1" dirty="0" smtClean="0">
                <a:solidFill>
                  <a:schemeClr val="accent2">
                    <a:lumMod val="75000"/>
                  </a:schemeClr>
                </a:solidFill>
                <a:latin typeface="Times New Roman" panose="02020603050405020304" pitchFamily="18" charset="0"/>
                <a:cs typeface="Times New Roman" panose="02020603050405020304" pitchFamily="18" charset="0"/>
              </a:rPr>
            </a:br>
            <a:r>
              <a:rPr lang="en-US" sz="2200" b="1" dirty="0" smtClean="0">
                <a:solidFill>
                  <a:schemeClr val="accent2">
                    <a:lumMod val="75000"/>
                  </a:schemeClr>
                </a:solidFill>
                <a:latin typeface="Times New Roman" panose="02020603050405020304" pitchFamily="18" charset="0"/>
                <a:cs typeface="Times New Roman" panose="02020603050405020304" pitchFamily="18" charset="0"/>
              </a:rPr>
              <a:t>Memory and errors: </a:t>
            </a:r>
            <a:br>
              <a:rPr lang="en-US" sz="2200" b="1" dirty="0" smtClean="0">
                <a:solidFill>
                  <a:schemeClr val="accent2">
                    <a:lumMod val="75000"/>
                  </a:schemeClr>
                </a:solidFill>
                <a:latin typeface="Times New Roman" panose="02020603050405020304" pitchFamily="18" charset="0"/>
                <a:cs typeface="Times New Roman" panose="02020603050405020304" pitchFamily="18" charset="0"/>
              </a:rPr>
            </a:br>
            <a:r>
              <a:rPr lang="en-US" sz="2200" b="1" dirty="0" smtClean="0">
                <a:solidFill>
                  <a:schemeClr val="accent2">
                    <a:lumMod val="75000"/>
                  </a:schemeClr>
                </a:solidFill>
                <a:latin typeface="Times New Roman" panose="02020603050405020304" pitchFamily="18" charset="0"/>
                <a:cs typeface="Times New Roman" panose="02020603050405020304" pitchFamily="18" charset="0"/>
              </a:rPr>
              <a:t>The implicit – explicit gap in perception : </a:t>
            </a:r>
            <a:r>
              <a:rPr lang="en-US" sz="2200" b="1" dirty="0" err="1" smtClean="0">
                <a:solidFill>
                  <a:schemeClr val="accent2">
                    <a:lumMod val="75000"/>
                  </a:schemeClr>
                </a:solidFill>
                <a:latin typeface="Times New Roman" panose="02020603050405020304" pitchFamily="18" charset="0"/>
                <a:cs typeface="Times New Roman" panose="02020603050405020304" pitchFamily="18" charset="0"/>
              </a:rPr>
              <a:t>misconcepts</a:t>
            </a:r>
            <a:r>
              <a:rPr lang="en-US" sz="2200" b="1" dirty="0" smtClean="0">
                <a:solidFill>
                  <a:schemeClr val="accent2">
                    <a:lumMod val="75000"/>
                  </a:schemeClr>
                </a:solidFill>
                <a:latin typeface="Times New Roman" panose="02020603050405020304" pitchFamily="18" charset="0"/>
                <a:cs typeface="Times New Roman" panose="02020603050405020304" pitchFamily="18" charset="0"/>
              </a:rPr>
              <a:t> in physics –what are neural responses when ‘you’ </a:t>
            </a:r>
            <a:r>
              <a:rPr lang="en-US" sz="2200" b="1" i="1" dirty="0" smtClean="0">
                <a:solidFill>
                  <a:schemeClr val="accent2">
                    <a:lumMod val="75000"/>
                  </a:schemeClr>
                </a:solidFill>
                <a:latin typeface="Times New Roman" panose="02020603050405020304" pitchFamily="18" charset="0"/>
                <a:cs typeface="Times New Roman" panose="02020603050405020304" pitchFamily="18" charset="0"/>
              </a:rPr>
              <a:t>see the world behaving according to your own </a:t>
            </a:r>
            <a:r>
              <a:rPr lang="en-US" sz="2200" b="1" i="1" dirty="0" err="1" smtClean="0">
                <a:solidFill>
                  <a:schemeClr val="accent2">
                    <a:lumMod val="75000"/>
                  </a:schemeClr>
                </a:solidFill>
                <a:latin typeface="Times New Roman" panose="02020603050405020304" pitchFamily="18" charset="0"/>
                <a:cs typeface="Times New Roman" panose="02020603050405020304" pitchFamily="18" charset="0"/>
              </a:rPr>
              <a:t>misconcepts</a:t>
            </a:r>
            <a:r>
              <a:rPr lang="en-US" sz="2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
            </a:r>
            <a:br>
              <a:rPr lang="en-US" sz="3200" b="1" dirty="0" smtClean="0">
                <a:latin typeface="Times New Roman" panose="02020603050405020304" pitchFamily="18" charset="0"/>
                <a:cs typeface="Times New Roman" panose="02020603050405020304" pitchFamily="18" charset="0"/>
              </a:rPr>
            </a:br>
            <a:endParaRPr lang="en-US" sz="3600" b="1"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1557ED41-B8BD-4671-A6D1-A3E57BDDB405}" type="datetime1">
              <a:rPr lang="en-US" smtClean="0"/>
              <a:t>8/1/2017</a:t>
            </a:fld>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34</a:t>
            </a:fld>
            <a:endParaRPr lang="en-US" dirty="0"/>
          </a:p>
        </p:txBody>
      </p:sp>
      <p:pic>
        <p:nvPicPr>
          <p:cNvPr id="7" name="תמונה 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05" y="3564445"/>
            <a:ext cx="1636104" cy="289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34203" y="3352940"/>
            <a:ext cx="3225053" cy="3693319"/>
          </a:xfrm>
          <a:prstGeom prst="rect">
            <a:avLst/>
          </a:prstGeom>
        </p:spPr>
        <p:txBody>
          <a:bodyPr wrap="square">
            <a:spAutoFit/>
          </a:bodyPr>
          <a:lstStyle/>
          <a:p>
            <a:r>
              <a:rPr lang="en-US" dirty="0"/>
              <a:t>Participants saw a falling pendulum in a  virtual world. 120 events. Randomly separated between correct/incorrect according to participants self reported  physics concept/</a:t>
            </a:r>
            <a:r>
              <a:rPr lang="en-US" dirty="0" err="1"/>
              <a:t>misconcepts</a:t>
            </a:r>
            <a:r>
              <a:rPr lang="en-US" dirty="0"/>
              <a:t>.</a:t>
            </a:r>
          </a:p>
          <a:p>
            <a:endParaRPr lang="en-US" dirty="0"/>
          </a:p>
          <a:p>
            <a:r>
              <a:rPr lang="en-US" dirty="0"/>
              <a:t>Measures:</a:t>
            </a:r>
          </a:p>
          <a:p>
            <a:r>
              <a:rPr lang="en-US" dirty="0"/>
              <a:t>Time to catch</a:t>
            </a:r>
          </a:p>
          <a:p>
            <a:r>
              <a:rPr lang="en-US" dirty="0"/>
              <a:t>Did they catch – yes/no</a:t>
            </a:r>
          </a:p>
          <a:p>
            <a:r>
              <a:rPr lang="en-US" dirty="0"/>
              <a:t>EEG mainly P3 responses. </a:t>
            </a:r>
          </a:p>
          <a:p>
            <a:r>
              <a:rPr lang="en-US" dirty="0"/>
              <a:t>  </a:t>
            </a:r>
          </a:p>
        </p:txBody>
      </p:sp>
      <p:pic>
        <p:nvPicPr>
          <p:cNvPr id="8" name="Content Placeholder 5"/>
          <p:cNvPicPr>
            <a:picLocks noChangeAspect="1"/>
          </p:cNvPicPr>
          <p:nvPr/>
        </p:nvPicPr>
        <p:blipFill>
          <a:blip r:embed="rId3"/>
          <a:stretch>
            <a:fillRect/>
          </a:stretch>
        </p:blipFill>
        <p:spPr>
          <a:xfrm>
            <a:off x="6210843" y="4447148"/>
            <a:ext cx="2902194" cy="2410852"/>
          </a:xfrm>
          <a:prstGeom prst="rect">
            <a:avLst/>
          </a:prstGeom>
        </p:spPr>
      </p:pic>
      <p:pic>
        <p:nvPicPr>
          <p:cNvPr id="9" name="תמונה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3238" y="4807322"/>
            <a:ext cx="2069809" cy="199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תמונה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36608" y="2900269"/>
            <a:ext cx="1504734" cy="154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210843" y="1186972"/>
            <a:ext cx="6096000" cy="1228028"/>
          </a:xfrm>
          <a:prstGeom prst="rect">
            <a:avLst/>
          </a:prstGeom>
        </p:spPr>
        <p:txBody>
          <a:bodyPr>
            <a:spAutoFit/>
          </a:bodyPr>
          <a:lstStyle/>
          <a:p>
            <a:pPr>
              <a:lnSpc>
                <a:spcPct val="120000"/>
              </a:lnSpc>
              <a:spcBef>
                <a:spcPct val="50000"/>
              </a:spcBef>
            </a:pPr>
            <a:r>
              <a:rPr lang="en-US" altLang="en-US" b="1" dirty="0"/>
              <a:t>All caught correctly</a:t>
            </a:r>
          </a:p>
          <a:p>
            <a:pPr>
              <a:lnSpc>
                <a:spcPct val="120000"/>
              </a:lnSpc>
              <a:spcBef>
                <a:spcPct val="50000"/>
              </a:spcBef>
            </a:pPr>
            <a:r>
              <a:rPr lang="en-US" altLang="en-US" b="1" dirty="0"/>
              <a:t>The conceptual </a:t>
            </a:r>
            <a:r>
              <a:rPr lang="en-US" altLang="en-US" b="1" dirty="0" err="1"/>
              <a:t>Stroop</a:t>
            </a:r>
            <a:r>
              <a:rPr lang="en-US" altLang="en-US" b="1" dirty="0"/>
              <a:t> effect: </a:t>
            </a:r>
            <a:r>
              <a:rPr lang="en-US" altLang="en-US" b="1" dirty="0" err="1"/>
              <a:t>incongruency</a:t>
            </a:r>
            <a:r>
              <a:rPr lang="en-US" altLang="en-US" b="1" dirty="0"/>
              <a:t> leads to a longer response time compared to congruent cues.  </a:t>
            </a:r>
            <a:endParaRPr lang="en-US" b="1" dirty="0"/>
          </a:p>
        </p:txBody>
      </p:sp>
      <p:pic>
        <p:nvPicPr>
          <p:cNvPr id="12" name="Picture 11"/>
          <p:cNvPicPr>
            <a:picLocks noChangeAspect="1"/>
          </p:cNvPicPr>
          <p:nvPr/>
        </p:nvPicPr>
        <p:blipFill>
          <a:blip r:embed="rId6"/>
          <a:stretch>
            <a:fillRect/>
          </a:stretch>
        </p:blipFill>
        <p:spPr>
          <a:xfrm>
            <a:off x="9945871" y="2575500"/>
            <a:ext cx="1965433" cy="2194416"/>
          </a:xfrm>
          <a:prstGeom prst="rect">
            <a:avLst/>
          </a:prstGeom>
        </p:spPr>
      </p:pic>
      <p:sp>
        <p:nvSpPr>
          <p:cNvPr id="14" name="Title 1"/>
          <p:cNvSpPr txBox="1">
            <a:spLocks/>
          </p:cNvSpPr>
          <p:nvPr/>
        </p:nvSpPr>
        <p:spPr>
          <a:xfrm>
            <a:off x="7661940" y="137411"/>
            <a:ext cx="37741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4000" b="1" dirty="0">
                <a:latin typeface="Times New Roman" panose="02020603050405020304" pitchFamily="18" charset="0"/>
                <a:cs typeface="Times New Roman" panose="02020603050405020304" pitchFamily="18" charset="0"/>
              </a:rPr>
              <a:t>R</a:t>
            </a:r>
            <a:r>
              <a:rPr lang="en-US" sz="4000" b="1" dirty="0" smtClean="0">
                <a:latin typeface="Times New Roman" panose="02020603050405020304" pitchFamily="18" charset="0"/>
                <a:cs typeface="Times New Roman" panose="02020603050405020304" pitchFamily="18" charset="0"/>
              </a:rPr>
              <a:t>esults</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879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035" y="28130"/>
            <a:ext cx="5096037" cy="1143000"/>
          </a:xfrm>
        </p:spPr>
        <p:txBody>
          <a:bodyPr>
            <a:normAutofit/>
          </a:bodyPr>
          <a:lstStyle/>
          <a:p>
            <a:r>
              <a:rPr lang="en-US" b="1" dirty="0" smtClean="0"/>
              <a:t>Visual Overview </a:t>
            </a:r>
            <a:endParaRPr lang="en-US" b="1" dirty="0"/>
          </a:p>
        </p:txBody>
      </p:sp>
      <p:sp>
        <p:nvSpPr>
          <p:cNvPr id="4" name="Date Placeholder 3"/>
          <p:cNvSpPr>
            <a:spLocks noGrp="1"/>
          </p:cNvSpPr>
          <p:nvPr>
            <p:ph type="dt" sz="half" idx="10"/>
          </p:nvPr>
        </p:nvSpPr>
        <p:spPr/>
        <p:txBody>
          <a:bodyPr/>
          <a:lstStyle/>
          <a:p>
            <a:fld id="{5C8E9F0B-A229-443A-96CA-681000CC8A44}" type="datetime1">
              <a:rPr lang="en-US" smtClean="0"/>
              <a:t>8/1/2017</a:t>
            </a:fld>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648035" y="1341876"/>
            <a:ext cx="2099680" cy="13154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9"/>
          <p:cNvSpPr txBox="1">
            <a:spLocks/>
          </p:cNvSpPr>
          <p:nvPr/>
        </p:nvSpPr>
        <p:spPr>
          <a:xfrm>
            <a:off x="5322929" y="979118"/>
            <a:ext cx="2675621" cy="114441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VR enhances performance by reducing mental load</a:t>
            </a:r>
          </a:p>
        </p:txBody>
      </p:sp>
      <p:sp>
        <p:nvSpPr>
          <p:cNvPr id="12" name="Content Placeholder 9"/>
          <p:cNvSpPr txBox="1">
            <a:spLocks/>
          </p:cNvSpPr>
          <p:nvPr/>
        </p:nvSpPr>
        <p:spPr>
          <a:xfrm>
            <a:off x="1775521" y="2575319"/>
            <a:ext cx="3694365" cy="114441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A game to provide feedback for controlling self brain oscillations for enhanced memory consolidation</a:t>
            </a:r>
            <a:endParaRPr lang="en-US" sz="2400" dirty="0"/>
          </a:p>
        </p:txBody>
      </p:sp>
      <p:sp>
        <p:nvSpPr>
          <p:cNvPr id="13" name="Content Placeholder 9"/>
          <p:cNvSpPr txBox="1">
            <a:spLocks/>
          </p:cNvSpPr>
          <p:nvPr/>
        </p:nvSpPr>
        <p:spPr>
          <a:xfrm>
            <a:off x="4276387" y="4558690"/>
            <a:ext cx="2178516" cy="144016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The illusion of students </a:t>
            </a:r>
            <a:r>
              <a:rPr lang="en-US" b="1" dirty="0" err="1"/>
              <a:t>misconcepts</a:t>
            </a:r>
            <a:endParaRPr lang="en-US" b="1" dirty="0"/>
          </a:p>
          <a:p>
            <a:pPr marL="0" indent="0">
              <a:buNone/>
            </a:pPr>
            <a:r>
              <a:rPr lang="en-US" dirty="0"/>
              <a:t>The implicit explicit gap</a:t>
            </a:r>
            <a:endParaRPr lang="en-US" b="1" dirty="0"/>
          </a:p>
        </p:txBody>
      </p:sp>
      <p:pic>
        <p:nvPicPr>
          <p:cNvPr id="14" name="Picture 13"/>
          <p:cNvPicPr>
            <a:picLocks noChangeAspect="1"/>
          </p:cNvPicPr>
          <p:nvPr/>
        </p:nvPicPr>
        <p:blipFill>
          <a:blip r:embed="rId3"/>
          <a:stretch>
            <a:fillRect/>
          </a:stretch>
        </p:blipFill>
        <p:spPr>
          <a:xfrm>
            <a:off x="7599752" y="449368"/>
            <a:ext cx="3145536" cy="2403569"/>
          </a:xfrm>
          <a:prstGeom prst="rect">
            <a:avLst/>
          </a:prstGeom>
        </p:spPr>
      </p:pic>
      <p:pic>
        <p:nvPicPr>
          <p:cNvPr id="18" name="Content Placeholder 5"/>
          <p:cNvPicPr>
            <a:picLocks noChangeAspect="1"/>
          </p:cNvPicPr>
          <p:nvPr/>
        </p:nvPicPr>
        <p:blipFill>
          <a:blip r:embed="rId4"/>
          <a:stretch>
            <a:fillRect/>
          </a:stretch>
        </p:blipFill>
        <p:spPr>
          <a:xfrm>
            <a:off x="1511465" y="4365105"/>
            <a:ext cx="2726701" cy="1908691"/>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35</a:t>
            </a:fld>
            <a:endParaRPr lang="en-US" dirty="0"/>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599752" y="3719736"/>
            <a:ext cx="2530549" cy="2411454"/>
          </a:xfrm>
          <a:prstGeom prst="rect">
            <a:avLst/>
          </a:prstGeom>
          <a:solidFill>
            <a:srgbClr val="800000"/>
          </a:solidFill>
          <a:ln>
            <a:solidFill>
              <a:srgbClr val="000000"/>
            </a:solidFill>
            <a:miter lim="800000"/>
            <a:headEnd/>
            <a:tailEnd/>
          </a:ln>
        </p:spPr>
      </p:pic>
      <p:pic>
        <p:nvPicPr>
          <p:cNvPr id="20" name="תמונה 46" descr="20Ale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120819" y="3266943"/>
            <a:ext cx="1979780" cy="1211357"/>
          </a:xfrm>
          <a:prstGeom prst="rect">
            <a:avLst/>
          </a:prstGeom>
          <a:noFill/>
        </p:spPr>
      </p:pic>
    </p:spTree>
    <p:extLst>
      <p:ext uri="{BB962C8B-B14F-4D97-AF65-F5344CB8AC3E}">
        <p14:creationId xmlns:p14="http://schemas.microsoft.com/office/powerpoint/2010/main" val="552872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578475"/>
            <a:ext cx="10477500" cy="1143000"/>
          </a:xfrm>
        </p:spPr>
        <p:txBody>
          <a:bodyPr>
            <a:normAutofit fontScale="90000"/>
          </a:bodyPr>
          <a:lstStyle/>
          <a:p>
            <a:r>
              <a:rPr lang="en-US" dirty="0" smtClean="0">
                <a:hlinkClick r:id="rId2"/>
              </a:rPr>
              <a:t>http://vrneurocog.wix.com/vrneurocog</a:t>
            </a:r>
            <a:r>
              <a:rPr lang="en-US" dirty="0" smtClean="0"/>
              <a:t> </a:t>
            </a:r>
            <a:endParaRPr lang="en-US" dirty="0"/>
          </a:p>
        </p:txBody>
      </p:sp>
      <p:pic>
        <p:nvPicPr>
          <p:cNvPr id="9222" name="Picture 6" descr="https://static.wixstatic.com/media/b2ee85_e5ddb4baa00b450f9a533105edde358c.jpg/v1/fill/w_332,h_322,al_c,lg_1,q_80/b2ee85_e5ddb4baa00b450f9a533105edde358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7419" y="2449520"/>
            <a:ext cx="1824137" cy="176919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static.wixstatic.com/media/b2ee85_4e5c0ee042b94801926dfb5f0ffede99.jpg/v1/fill/w_414,h_402,al_c,q_80,usm_0.66_1.00_0.01/b2ee85_4e5c0ee042b94801926dfb5f0ffede9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9142" y="4490502"/>
            <a:ext cx="1608113" cy="156150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static.wixstatic.com/media/b2ee85_32fd3b81b5684caea2856f41540c6100.jpg/v1/fill/w_414,h_401,al_c,q_80,usm_0.66_1.00_0.01/b2ee85_32fd3b81b5684caea2856f41540c61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4737" y="247898"/>
            <a:ext cx="2437881" cy="236132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s://static.wixstatic.com/media/b2ee85_b49711da85344822b8a008d4c9766cfa.jpg/v1/fill/w_414,h_401,al_c,q_80,usm_0.66_1.00_0.01/b2ee85_b49711da85344822b8a008d4c9766cf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633" y="1837277"/>
            <a:ext cx="1818236" cy="1761143"/>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https://static.wixstatic.com/media/b2ee85_a2851b7e5e0d4cf4837b4d206df21a06.png/v1/fill/w_414,h_402,al_c,usm_0.66_1.00_0.01/b2ee85_a2851b7e5e0d4cf4837b4d206df21a0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6721" y="3771900"/>
            <a:ext cx="1671562" cy="1623112"/>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https://static.wixstatic.com/media/b2ee85_7d4ef3cfaebb4ec491303352ed345d3a.png/v1/fill/w_414,h_401,al_c,usm_0.66_1.00_0.01/b2ee85_7d4ef3cfaebb4ec491303352ed345d3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1429" y="3187489"/>
            <a:ext cx="1751697" cy="1696692"/>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https://static.wixstatic.com/media/b2ee85_1ca95648cc5247b4aa3233449463c78e.png/v1/fill/w_366,h_354,al_c,lg_1/b2ee85_1ca95648cc5247b4aa3233449463c78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2738" y="145437"/>
            <a:ext cx="2347709" cy="2270736"/>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https://static.wixstatic.com/media/b2ee85_a7ed6d10fd664ead99be176970416ce8.jpg/v1/fill/w_414,h_404,al_c,q_80,usm_0.66_1.00_0.01/b2ee85_a7ed6d10fd664ead99be176970416ce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74060" y="4205635"/>
            <a:ext cx="1332853" cy="1300659"/>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https://static.wixstatic.com/media/b2ee85_5f6977d315c04f788211a5ef865057db.jpg/v1/fill/w_414,h_404,al_c,q_80,usm_0.66_1.00_0.01/b2ee85_5f6977d315c04f788211a5ef865057db.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26586" y="2548992"/>
            <a:ext cx="2112169" cy="20611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853656" y="1426748"/>
            <a:ext cx="2127505" cy="646331"/>
          </a:xfrm>
          <a:prstGeom prst="rect">
            <a:avLst/>
          </a:prstGeom>
        </p:spPr>
        <p:txBody>
          <a:bodyPr wrap="none">
            <a:spAutoFit/>
          </a:bodyPr>
          <a:lstStyle/>
          <a:p>
            <a:r>
              <a:rPr lang="en-US" b="1" dirty="0">
                <a:solidFill>
                  <a:srgbClr val="FFC000"/>
                </a:solidFill>
              </a:rPr>
              <a:t>Shaping perception</a:t>
            </a:r>
          </a:p>
          <a:p>
            <a:r>
              <a:rPr lang="en-US" b="1" dirty="0">
                <a:solidFill>
                  <a:srgbClr val="FFC000"/>
                </a:solidFill>
              </a:rPr>
              <a:t>In Virtual worlds; </a:t>
            </a:r>
          </a:p>
        </p:txBody>
      </p:sp>
      <p:sp>
        <p:nvSpPr>
          <p:cNvPr id="6" name="Rectangle 5"/>
          <p:cNvSpPr/>
          <p:nvPr/>
        </p:nvSpPr>
        <p:spPr>
          <a:xfrm>
            <a:off x="1371137" y="1325714"/>
            <a:ext cx="2471664" cy="1200329"/>
          </a:xfrm>
          <a:prstGeom prst="rect">
            <a:avLst/>
          </a:prstGeom>
        </p:spPr>
        <p:txBody>
          <a:bodyPr wrap="square">
            <a:spAutoFit/>
          </a:bodyPr>
          <a:lstStyle/>
          <a:p>
            <a:r>
              <a:rPr lang="en-US" b="1" dirty="0">
                <a:solidFill>
                  <a:srgbClr val="FFC000"/>
                </a:solidFill>
              </a:rPr>
              <a:t>The role of the mirror neuron system</a:t>
            </a:r>
          </a:p>
          <a:p>
            <a:r>
              <a:rPr lang="en-US" b="1" dirty="0">
                <a:solidFill>
                  <a:srgbClr val="FFC000"/>
                </a:solidFill>
              </a:rPr>
              <a:t> in recognition of gestures</a:t>
            </a:r>
          </a:p>
        </p:txBody>
      </p:sp>
      <p:sp>
        <p:nvSpPr>
          <p:cNvPr id="7" name="Rectangle 6"/>
          <p:cNvSpPr/>
          <p:nvPr/>
        </p:nvSpPr>
        <p:spPr>
          <a:xfrm>
            <a:off x="1284263" y="4947475"/>
            <a:ext cx="3057568" cy="646331"/>
          </a:xfrm>
          <a:prstGeom prst="rect">
            <a:avLst/>
          </a:prstGeom>
        </p:spPr>
        <p:txBody>
          <a:bodyPr wrap="none">
            <a:spAutoFit/>
          </a:bodyPr>
          <a:lstStyle/>
          <a:p>
            <a:r>
              <a:rPr lang="en-US" b="1" dirty="0">
                <a:solidFill>
                  <a:srgbClr val="FFC000"/>
                </a:solidFill>
              </a:rPr>
              <a:t>Subliminal cues EEG markers</a:t>
            </a:r>
          </a:p>
          <a:p>
            <a:r>
              <a:rPr lang="en-US" b="1" dirty="0">
                <a:solidFill>
                  <a:srgbClr val="FFC000"/>
                </a:solidFill>
              </a:rPr>
              <a:t> of insight in problem solving</a:t>
            </a:r>
          </a:p>
        </p:txBody>
      </p:sp>
      <p:sp>
        <p:nvSpPr>
          <p:cNvPr id="21" name="Rectangle 20"/>
          <p:cNvSpPr/>
          <p:nvPr/>
        </p:nvSpPr>
        <p:spPr>
          <a:xfrm>
            <a:off x="9000545" y="5140654"/>
            <a:ext cx="1589394" cy="923330"/>
          </a:xfrm>
          <a:prstGeom prst="rect">
            <a:avLst/>
          </a:prstGeom>
        </p:spPr>
        <p:txBody>
          <a:bodyPr wrap="square">
            <a:spAutoFit/>
          </a:bodyPr>
          <a:lstStyle/>
          <a:p>
            <a:r>
              <a:rPr lang="en-US" b="1" dirty="0">
                <a:solidFill>
                  <a:srgbClr val="FFC000"/>
                </a:solidFill>
              </a:rPr>
              <a:t>Memory consolidation </a:t>
            </a:r>
          </a:p>
          <a:p>
            <a:r>
              <a:rPr lang="en-US" b="1" dirty="0">
                <a:solidFill>
                  <a:srgbClr val="FFC000"/>
                </a:solidFill>
              </a:rPr>
              <a:t>In math</a:t>
            </a:r>
          </a:p>
        </p:txBody>
      </p:sp>
      <p:sp>
        <p:nvSpPr>
          <p:cNvPr id="22" name="Rectangle 21"/>
          <p:cNvSpPr/>
          <p:nvPr/>
        </p:nvSpPr>
        <p:spPr>
          <a:xfrm>
            <a:off x="6653650" y="3683128"/>
            <a:ext cx="2691763" cy="646331"/>
          </a:xfrm>
          <a:prstGeom prst="rect">
            <a:avLst/>
          </a:prstGeom>
        </p:spPr>
        <p:txBody>
          <a:bodyPr wrap="none">
            <a:spAutoFit/>
          </a:bodyPr>
          <a:lstStyle/>
          <a:p>
            <a:r>
              <a:rPr lang="en-US" b="1" dirty="0">
                <a:solidFill>
                  <a:srgbClr val="FFC000"/>
                </a:solidFill>
              </a:rPr>
              <a:t>Games in VR and</a:t>
            </a:r>
          </a:p>
          <a:p>
            <a:r>
              <a:rPr lang="en-US" b="1" dirty="0">
                <a:solidFill>
                  <a:srgbClr val="FFC000"/>
                </a:solidFill>
              </a:rPr>
              <a:t> spatial skills in geometry</a:t>
            </a:r>
          </a:p>
        </p:txBody>
      </p:sp>
      <p:sp>
        <p:nvSpPr>
          <p:cNvPr id="23" name="Rectangle 22"/>
          <p:cNvSpPr/>
          <p:nvPr/>
        </p:nvSpPr>
        <p:spPr>
          <a:xfrm>
            <a:off x="5703402" y="1601239"/>
            <a:ext cx="1625766" cy="646331"/>
          </a:xfrm>
          <a:prstGeom prst="rect">
            <a:avLst/>
          </a:prstGeom>
        </p:spPr>
        <p:txBody>
          <a:bodyPr wrap="none">
            <a:spAutoFit/>
          </a:bodyPr>
          <a:lstStyle/>
          <a:p>
            <a:r>
              <a:rPr lang="en-US" b="1" dirty="0">
                <a:solidFill>
                  <a:srgbClr val="FFC000"/>
                </a:solidFill>
              </a:rPr>
              <a:t>EEG index </a:t>
            </a:r>
          </a:p>
          <a:p>
            <a:r>
              <a:rPr lang="en-US" b="1" dirty="0">
                <a:solidFill>
                  <a:srgbClr val="FFC000"/>
                </a:solidFill>
              </a:rPr>
              <a:t>of mental load</a:t>
            </a:r>
          </a:p>
        </p:txBody>
      </p:sp>
      <p:sp>
        <p:nvSpPr>
          <p:cNvPr id="24" name="Rectangle 23"/>
          <p:cNvSpPr/>
          <p:nvPr/>
        </p:nvSpPr>
        <p:spPr>
          <a:xfrm>
            <a:off x="4141371" y="5295786"/>
            <a:ext cx="1750800" cy="646331"/>
          </a:xfrm>
          <a:prstGeom prst="rect">
            <a:avLst/>
          </a:prstGeom>
        </p:spPr>
        <p:txBody>
          <a:bodyPr wrap="none">
            <a:spAutoFit/>
          </a:bodyPr>
          <a:lstStyle/>
          <a:p>
            <a:r>
              <a:rPr lang="en-US" b="1" dirty="0">
                <a:solidFill>
                  <a:srgbClr val="FFC000"/>
                </a:solidFill>
              </a:rPr>
              <a:t>EEG measures </a:t>
            </a:r>
          </a:p>
          <a:p>
            <a:r>
              <a:rPr lang="en-US" b="1" dirty="0">
                <a:solidFill>
                  <a:srgbClr val="FFC000"/>
                </a:solidFill>
              </a:rPr>
              <a:t>of naïve physics</a:t>
            </a:r>
          </a:p>
        </p:txBody>
      </p:sp>
      <p:sp>
        <p:nvSpPr>
          <p:cNvPr id="25" name="Rectangle 24"/>
          <p:cNvSpPr/>
          <p:nvPr/>
        </p:nvSpPr>
        <p:spPr>
          <a:xfrm>
            <a:off x="4352330" y="3399256"/>
            <a:ext cx="1635384" cy="923330"/>
          </a:xfrm>
          <a:prstGeom prst="rect">
            <a:avLst/>
          </a:prstGeom>
        </p:spPr>
        <p:txBody>
          <a:bodyPr wrap="none">
            <a:spAutoFit/>
          </a:bodyPr>
          <a:lstStyle/>
          <a:p>
            <a:r>
              <a:rPr lang="en-US" b="1" dirty="0">
                <a:solidFill>
                  <a:srgbClr val="FFC000"/>
                </a:solidFill>
              </a:rPr>
              <a:t>A intelligent </a:t>
            </a:r>
          </a:p>
          <a:p>
            <a:r>
              <a:rPr lang="en-US" b="1" dirty="0">
                <a:solidFill>
                  <a:srgbClr val="FFC000"/>
                </a:solidFill>
              </a:rPr>
              <a:t>Emotional  3D </a:t>
            </a:r>
          </a:p>
          <a:p>
            <a:r>
              <a:rPr lang="en-US" b="1" dirty="0">
                <a:solidFill>
                  <a:srgbClr val="FFC000"/>
                </a:solidFill>
              </a:rPr>
              <a:t>digital teacher</a:t>
            </a:r>
          </a:p>
        </p:txBody>
      </p:sp>
      <p:sp>
        <p:nvSpPr>
          <p:cNvPr id="26" name="Rectangle 25"/>
          <p:cNvSpPr/>
          <p:nvPr/>
        </p:nvSpPr>
        <p:spPr>
          <a:xfrm>
            <a:off x="5751772" y="4687057"/>
            <a:ext cx="1427898" cy="1200329"/>
          </a:xfrm>
          <a:prstGeom prst="rect">
            <a:avLst/>
          </a:prstGeom>
        </p:spPr>
        <p:txBody>
          <a:bodyPr wrap="square">
            <a:spAutoFit/>
          </a:bodyPr>
          <a:lstStyle/>
          <a:p>
            <a:r>
              <a:rPr lang="en-US" b="1" dirty="0">
                <a:solidFill>
                  <a:srgbClr val="FFC000"/>
                </a:solidFill>
              </a:rPr>
              <a:t>ADHD – enhancement</a:t>
            </a:r>
          </a:p>
          <a:p>
            <a:r>
              <a:rPr lang="en-US" b="1" dirty="0">
                <a:solidFill>
                  <a:srgbClr val="FFC000"/>
                </a:solidFill>
              </a:rPr>
              <a:t> in VR? </a:t>
            </a:r>
          </a:p>
        </p:txBody>
      </p:sp>
      <p:sp>
        <p:nvSpPr>
          <p:cNvPr id="27" name="Rectangle 26"/>
          <p:cNvSpPr/>
          <p:nvPr/>
        </p:nvSpPr>
        <p:spPr>
          <a:xfrm>
            <a:off x="7258408" y="5337576"/>
            <a:ext cx="1880643" cy="369332"/>
          </a:xfrm>
          <a:prstGeom prst="rect">
            <a:avLst/>
          </a:prstGeom>
        </p:spPr>
        <p:txBody>
          <a:bodyPr wrap="none">
            <a:spAutoFit/>
          </a:bodyPr>
          <a:lstStyle/>
          <a:p>
            <a:r>
              <a:rPr lang="en-US" b="1" dirty="0">
                <a:solidFill>
                  <a:srgbClr val="FFC000"/>
                </a:solidFill>
              </a:rPr>
              <a:t>Errors in learning</a:t>
            </a:r>
          </a:p>
        </p:txBody>
      </p:sp>
      <p:sp>
        <p:nvSpPr>
          <p:cNvPr id="28" name="Rectangle 27"/>
          <p:cNvSpPr/>
          <p:nvPr/>
        </p:nvSpPr>
        <p:spPr>
          <a:xfrm>
            <a:off x="8973203" y="3595403"/>
            <a:ext cx="1479892" cy="369332"/>
          </a:xfrm>
          <a:prstGeom prst="rect">
            <a:avLst/>
          </a:prstGeom>
        </p:spPr>
        <p:txBody>
          <a:bodyPr wrap="none">
            <a:spAutoFit/>
          </a:bodyPr>
          <a:lstStyle/>
          <a:p>
            <a:r>
              <a:rPr lang="en-US" b="1" dirty="0">
                <a:solidFill>
                  <a:srgbClr val="FFC000"/>
                </a:solidFill>
              </a:rPr>
              <a:t>Lab engineer</a:t>
            </a:r>
          </a:p>
        </p:txBody>
      </p:sp>
      <p:sp>
        <p:nvSpPr>
          <p:cNvPr id="29" name="Rectangle 28"/>
          <p:cNvSpPr/>
          <p:nvPr/>
        </p:nvSpPr>
        <p:spPr>
          <a:xfrm>
            <a:off x="572267" y="268064"/>
            <a:ext cx="4237602" cy="1200329"/>
          </a:xfrm>
          <a:prstGeom prst="rect">
            <a:avLst/>
          </a:prstGeom>
        </p:spPr>
        <p:txBody>
          <a:bodyPr wrap="square">
            <a:spAutoFit/>
          </a:bodyPr>
          <a:lstStyle/>
          <a:p>
            <a:r>
              <a:rPr lang="en-US" sz="3600" b="1" dirty="0" smtClean="0">
                <a:solidFill>
                  <a:srgbClr val="FFFF00"/>
                </a:solidFill>
                <a:latin typeface="Forte" panose="03060902040502070203" pitchFamily="66" charset="0"/>
              </a:rPr>
              <a:t>Thanks!!</a:t>
            </a:r>
          </a:p>
          <a:p>
            <a:r>
              <a:rPr lang="en-US" sz="3600" b="1" dirty="0" smtClean="0">
                <a:solidFill>
                  <a:srgbClr val="FFFF00"/>
                </a:solidFill>
                <a:latin typeface="Forte" panose="03060902040502070203" pitchFamily="66" charset="0"/>
              </a:rPr>
              <a:t>Acknowledgments</a:t>
            </a:r>
            <a:endParaRPr lang="en-US" sz="3600" b="1" dirty="0">
              <a:solidFill>
                <a:srgbClr val="FFFF00"/>
              </a:solidFill>
              <a:latin typeface="Forte" panose="03060902040502070203" pitchFamily="66" charset="0"/>
            </a:endParaRPr>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3894345" y="1468450"/>
            <a:ext cx="1848306" cy="1209257"/>
          </a:xfrm>
          <a:prstGeom prst="rect">
            <a:avLst/>
          </a:prstGeom>
        </p:spPr>
      </p:pic>
      <p:sp>
        <p:nvSpPr>
          <p:cNvPr id="31" name="Rectangle 30"/>
          <p:cNvSpPr/>
          <p:nvPr/>
        </p:nvSpPr>
        <p:spPr>
          <a:xfrm>
            <a:off x="4179701" y="411588"/>
            <a:ext cx="1050288" cy="646331"/>
          </a:xfrm>
          <a:prstGeom prst="rect">
            <a:avLst/>
          </a:prstGeom>
        </p:spPr>
        <p:txBody>
          <a:bodyPr wrap="none">
            <a:spAutoFit/>
          </a:bodyPr>
          <a:lstStyle/>
          <a:p>
            <a:r>
              <a:rPr lang="en-US" b="1" dirty="0">
                <a:solidFill>
                  <a:srgbClr val="FFC000"/>
                </a:solidFill>
              </a:rPr>
              <a:t>Mental</a:t>
            </a:r>
          </a:p>
          <a:p>
            <a:r>
              <a:rPr lang="en-US" b="1" dirty="0">
                <a:solidFill>
                  <a:srgbClr val="FFC000"/>
                </a:solidFill>
              </a:rPr>
              <a:t> rotation</a:t>
            </a:r>
          </a:p>
        </p:txBody>
      </p:sp>
      <p:pic>
        <p:nvPicPr>
          <p:cNvPr id="33" name="Picture 2" descr="https://static.wixstatic.com/media/b2ee85_f9ed80736a0b48b68c11aa62e3c24e24.jpg/v1/fill/w_414,h_402,al_c,q_80,usm_0.66_1.00_0.01/b2ee85_f9ed80736a0b48b68c11aa62e3c24e24.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38316" y="2844267"/>
            <a:ext cx="1968041" cy="1910997"/>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CA8237C4-2ECB-43C7-841A-0CF7F8CFFB15}" type="datetime1">
              <a:rPr lang="en-US" smtClean="0"/>
              <a:t>8/1/2017</a:t>
            </a:fld>
            <a:endParaRPr lang="en-US"/>
          </a:p>
        </p:txBody>
      </p:sp>
      <p:sp>
        <p:nvSpPr>
          <p:cNvPr id="10" name="Slide Number Placeholder 9"/>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3341946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Content Placeholder 3" descr="cid:image005.png@01D232CB.13DDF970"/>
          <p:cNvPicPr>
            <a:picLocks noGrp="1"/>
          </p:cNvPicPr>
          <p:nvPr>
            <p:ph idx="4294967295"/>
          </p:nvPr>
        </p:nvPicPr>
        <p:blipFill>
          <a:blip r:embed="rId2" r:link="rId3">
            <a:extLst>
              <a:ext uri="{28A0092B-C50C-407E-A947-70E740481C1C}">
                <a14:useLocalDpi xmlns:a14="http://schemas.microsoft.com/office/drawing/2010/main"/>
              </a:ext>
            </a:extLst>
          </a:blip>
          <a:stretch>
            <a:fillRect/>
          </a:stretch>
        </p:blipFill>
        <p:spPr bwMode="auto">
          <a:xfrm>
            <a:off x="5164347" y="3642146"/>
            <a:ext cx="5337394" cy="2720742"/>
          </a:xfrm>
          <a:prstGeom prst="rect">
            <a:avLst/>
          </a:prstGeom>
          <a:noFill/>
          <a:ln>
            <a:noFill/>
          </a:ln>
        </p:spPr>
      </p:pic>
      <p:sp>
        <p:nvSpPr>
          <p:cNvPr id="2" name="Title 1"/>
          <p:cNvSpPr>
            <a:spLocks noGrp="1"/>
          </p:cNvSpPr>
          <p:nvPr>
            <p:ph type="title" idx="4294967295"/>
          </p:nvPr>
        </p:nvSpPr>
        <p:spPr>
          <a:xfrm>
            <a:off x="205740" y="233363"/>
            <a:ext cx="11087100" cy="1116012"/>
          </a:xfrm>
        </p:spPr>
        <p:txBody>
          <a:bodyPr>
            <a:normAutofit/>
          </a:bodyPr>
          <a:lstStyle/>
          <a:p>
            <a:r>
              <a:rPr lang="en-US" dirty="0" smtClean="0"/>
              <a:t>Event related emotional responses?</a:t>
            </a:r>
            <a:endParaRPr lang="en-US" dirty="0"/>
          </a:p>
        </p:txBody>
      </p:sp>
      <p:sp>
        <p:nvSpPr>
          <p:cNvPr id="5" name="TextBox 4"/>
          <p:cNvSpPr txBox="1"/>
          <p:nvPr/>
        </p:nvSpPr>
        <p:spPr>
          <a:xfrm>
            <a:off x="205740" y="2341939"/>
            <a:ext cx="3398519"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How do we relate emotions to events</a:t>
            </a:r>
            <a:r>
              <a:rPr kumimoji="0" lang="en-US" sz="3200" b="0" i="0" u="none" strike="noStrike" kern="1200" cap="none" spc="0" normalizeH="0" baseline="0" noProof="0" dirty="0" smtClean="0">
                <a:ln>
                  <a:noFill/>
                </a:ln>
                <a:solidFill>
                  <a:prstClr val="white"/>
                </a:solidFill>
                <a:effectLst/>
                <a:uLnTx/>
                <a:uFillTx/>
                <a:latin typeface="Corbel" panose="020B0503020204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p:cNvSpPr txBox="1"/>
          <p:nvPr/>
        </p:nvSpPr>
        <p:spPr>
          <a:xfrm>
            <a:off x="5164347" y="6362888"/>
            <a:ext cx="58436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Emotional Responses to Events on a video…</a:t>
            </a:r>
          </a:p>
        </p:txBody>
      </p:sp>
      <p:pic>
        <p:nvPicPr>
          <p:cNvPr id="1026" name="Picture 1" descr="image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64347" y="1041732"/>
            <a:ext cx="5377651" cy="260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fld id="{05007975-1EBD-4713-BF4E-0A1E3FFAB328}" type="datetime1">
              <a:rPr lang="en-US" smtClean="0"/>
              <a:t>8/1/2017</a:t>
            </a:fld>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38534443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1066800" y="1866900"/>
          <a:ext cx="10074275"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idx="4294967295"/>
          </p:nvPr>
        </p:nvSpPr>
        <p:spPr>
          <a:xfrm>
            <a:off x="446086" y="271463"/>
            <a:ext cx="11502073" cy="1116012"/>
          </a:xfrm>
        </p:spPr>
        <p:txBody>
          <a:bodyPr>
            <a:noAutofit/>
          </a:bodyPr>
          <a:lstStyle/>
          <a:p>
            <a:pPr lvl="1" algn="l" rtl="0">
              <a:lnSpc>
                <a:spcPct val="90000"/>
              </a:lnSpc>
              <a:spcBef>
                <a:spcPct val="0"/>
              </a:spcBef>
            </a:pPr>
            <a:r>
              <a:rPr lang="en-US" sz="4800" kern="1200" dirty="0">
                <a:solidFill>
                  <a:schemeClr val="tx1"/>
                </a:solidFill>
                <a:latin typeface="+mj-lt"/>
                <a:ea typeface="+mj-ea"/>
                <a:cs typeface="+mj-cs"/>
              </a:rPr>
              <a:t>Watching events on a video, screen (e.g. news) </a:t>
            </a:r>
            <a:r>
              <a:rPr lang="en-US" sz="3600" kern="1200" dirty="0">
                <a:solidFill>
                  <a:schemeClr val="tx1"/>
                </a:solidFill>
                <a:latin typeface="+mj-lt"/>
                <a:ea typeface="+mj-ea"/>
                <a:cs typeface="+mj-cs"/>
              </a:rPr>
              <a:t/>
            </a:r>
            <a:br>
              <a:rPr lang="en-US" sz="3600" kern="1200" dirty="0">
                <a:solidFill>
                  <a:schemeClr val="tx1"/>
                </a:solidFill>
                <a:latin typeface="+mj-lt"/>
                <a:ea typeface="+mj-ea"/>
                <a:cs typeface="+mj-cs"/>
              </a:rPr>
            </a:br>
            <a:r>
              <a:rPr lang="en-US" sz="2400" kern="1200" dirty="0">
                <a:solidFill>
                  <a:schemeClr val="tx1"/>
                </a:solidFill>
                <a:latin typeface="+mj-lt"/>
                <a:ea typeface="+mj-ea"/>
                <a:cs typeface="+mj-cs"/>
              </a:rPr>
              <a:t>How does the raw emotional data  look like? </a:t>
            </a:r>
            <a:endParaRPr lang="en-US" sz="3600" kern="1200" dirty="0">
              <a:solidFill>
                <a:schemeClr val="tx1"/>
              </a:solidFill>
              <a:latin typeface="+mj-lt"/>
              <a:ea typeface="+mj-ea"/>
              <a:cs typeface="+mj-cs"/>
            </a:endParaRPr>
          </a:p>
        </p:txBody>
      </p:sp>
      <p:sp>
        <p:nvSpPr>
          <p:cNvPr id="3" name="Date Placeholder 2"/>
          <p:cNvSpPr>
            <a:spLocks noGrp="1"/>
          </p:cNvSpPr>
          <p:nvPr>
            <p:ph type="dt" sz="half" idx="10"/>
          </p:nvPr>
        </p:nvSpPr>
        <p:spPr/>
        <p:txBody>
          <a:bodyPr/>
          <a:lstStyle/>
          <a:p>
            <a:fld id="{32E43629-5D4D-4517-BDC5-A73DCDFD0144}" type="datetime1">
              <a:rPr lang="en-US" smtClean="0"/>
              <a:t>8/1/2017</a:t>
            </a:fld>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9680752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related emotions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9431" y="1825625"/>
            <a:ext cx="7735712" cy="4351338"/>
          </a:xfrm>
        </p:spPr>
      </p:pic>
      <p:sp>
        <p:nvSpPr>
          <p:cNvPr id="3" name="Date Placeholder 2"/>
          <p:cNvSpPr>
            <a:spLocks noGrp="1"/>
          </p:cNvSpPr>
          <p:nvPr>
            <p:ph type="dt" sz="half" idx="10"/>
          </p:nvPr>
        </p:nvSpPr>
        <p:spPr/>
        <p:txBody>
          <a:bodyPr/>
          <a:lstStyle/>
          <a:p>
            <a:fld id="{BADC713C-5F39-41AB-AAF1-3F0DB15D3793}" type="datetime1">
              <a:rPr lang="en-US" smtClean="0"/>
              <a:t>8/1/2017</a:t>
            </a:fld>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39</a:t>
            </a:fld>
            <a:endParaRPr lang="en-US" dirty="0"/>
          </a:p>
        </p:txBody>
      </p:sp>
    </p:spTree>
    <p:extLst>
      <p:ext uri="{BB962C8B-B14F-4D97-AF65-F5344CB8AC3E}">
        <p14:creationId xmlns:p14="http://schemas.microsoft.com/office/powerpoint/2010/main" val="12529072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 about…</a:t>
            </a:r>
            <a:endParaRPr lang="en-US" dirty="0"/>
          </a:p>
        </p:txBody>
      </p:sp>
      <p:sp>
        <p:nvSpPr>
          <p:cNvPr id="3" name="Content Placeholder 2"/>
          <p:cNvSpPr>
            <a:spLocks noGrp="1"/>
          </p:cNvSpPr>
          <p:nvPr>
            <p:ph idx="1"/>
          </p:nvPr>
        </p:nvSpPr>
        <p:spPr/>
        <p:txBody>
          <a:bodyPr>
            <a:normAutofit/>
          </a:bodyPr>
          <a:lstStyle/>
          <a:p>
            <a:r>
              <a:rPr lang="en-US" dirty="0" smtClean="0"/>
              <a:t>V/AR – a short introduction</a:t>
            </a:r>
          </a:p>
          <a:p>
            <a:r>
              <a:rPr lang="en-US" dirty="0" smtClean="0"/>
              <a:t>V/AR….the cognitive enhancement machine?</a:t>
            </a:r>
          </a:p>
          <a:p>
            <a:r>
              <a:rPr lang="en-US" dirty="0" smtClean="0"/>
              <a:t>Examples --cognitive enhancement</a:t>
            </a:r>
            <a:endParaRPr lang="en-US" dirty="0"/>
          </a:p>
          <a:p>
            <a:pPr lvl="1"/>
            <a:endParaRPr lang="en-US" dirty="0" smtClean="0"/>
          </a:p>
          <a:p>
            <a:pPr marL="457200" lvl="1" indent="0">
              <a:buNone/>
            </a:pPr>
            <a:endParaRPr lang="en-US" dirty="0" smtClean="0"/>
          </a:p>
          <a:p>
            <a:pPr lvl="1"/>
            <a:endParaRPr lang="en-US" dirty="0" smtClean="0"/>
          </a:p>
          <a:p>
            <a:pPr marL="457200" lvl="1" indent="0">
              <a:buNone/>
            </a:pPr>
            <a:endParaRPr lang="en-US" dirty="0"/>
          </a:p>
        </p:txBody>
      </p:sp>
      <p:sp>
        <p:nvSpPr>
          <p:cNvPr id="5" name="Footer Placeholder 4"/>
          <p:cNvSpPr>
            <a:spLocks noGrp="1"/>
          </p:cNvSpPr>
          <p:nvPr>
            <p:ph type="ftr" sz="quarter" idx="11"/>
          </p:nvPr>
        </p:nvSpPr>
        <p:spPr/>
        <p:txBody>
          <a:bodyPr/>
          <a:lstStyle/>
          <a:p>
            <a:r>
              <a:rPr lang="en-US" smtClean="0"/>
              <a:t>Stanford 2016</a:t>
            </a:r>
            <a:endParaRPr lang="en-US"/>
          </a:p>
        </p:txBody>
      </p:sp>
      <p:pic>
        <p:nvPicPr>
          <p:cNvPr id="6" name="Picture 6"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7400" y="24037"/>
            <a:ext cx="9906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73332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14313"/>
            <a:ext cx="10074275" cy="1116012"/>
          </a:xfrm>
        </p:spPr>
        <p:txBody>
          <a:bodyPr>
            <a:normAutofit fontScale="90000"/>
          </a:bodyPr>
          <a:lstStyle/>
          <a:p>
            <a:r>
              <a:rPr lang="en-US" dirty="0"/>
              <a:t>By applying the stress theory, we identified four emotional levels:</a:t>
            </a:r>
          </a:p>
        </p:txBody>
      </p:sp>
      <p:sp>
        <p:nvSpPr>
          <p:cNvPr id="3" name="Content Placeholder 2"/>
          <p:cNvSpPr>
            <a:spLocks noGrp="1"/>
          </p:cNvSpPr>
          <p:nvPr>
            <p:ph idx="4294967295"/>
          </p:nvPr>
        </p:nvSpPr>
        <p:spPr>
          <a:xfrm>
            <a:off x="1" y="1981200"/>
            <a:ext cx="5934516" cy="4144963"/>
          </a:xfrm>
        </p:spPr>
        <p:txBody>
          <a:bodyPr>
            <a:normAutofit fontScale="85000" lnSpcReduction="20000"/>
          </a:bodyPr>
          <a:lstStyle/>
          <a:p>
            <a:pPr marL="457200" indent="-457200">
              <a:buFont typeface="+mj-lt"/>
              <a:buAutoNum type="arabicParenR"/>
            </a:pPr>
            <a:r>
              <a:rPr lang="en-US" sz="2400" dirty="0"/>
              <a:t>Barely engaged, bored, engaged in other events</a:t>
            </a:r>
          </a:p>
          <a:p>
            <a:pPr marL="457200" indent="-457200">
              <a:buFont typeface="+mj-lt"/>
              <a:buAutoNum type="arabicParenR"/>
            </a:pPr>
            <a:r>
              <a:rPr lang="en-US" sz="2400" dirty="0">
                <a:solidFill>
                  <a:schemeClr val="accent5"/>
                </a:solidFill>
              </a:rPr>
              <a:t>Calm somewhat interested. ‘Willing to listen’, </a:t>
            </a:r>
          </a:p>
          <a:p>
            <a:pPr marL="457200" indent="-457200">
              <a:buFont typeface="+mj-lt"/>
              <a:buAutoNum type="arabicParenR"/>
            </a:pPr>
            <a:r>
              <a:rPr lang="en-US" sz="2400" dirty="0">
                <a:solidFill>
                  <a:srgbClr val="FF6600"/>
                </a:solidFill>
              </a:rPr>
              <a:t>Highly involved, interested </a:t>
            </a:r>
          </a:p>
          <a:p>
            <a:pPr marL="457200" indent="-457200">
              <a:buFont typeface="+mj-lt"/>
              <a:buAutoNum type="arabicParenR"/>
            </a:pPr>
            <a:r>
              <a:rPr lang="en-US" sz="2400" dirty="0">
                <a:solidFill>
                  <a:srgbClr val="FF0000"/>
                </a:solidFill>
              </a:rPr>
              <a:t>Stressed</a:t>
            </a:r>
          </a:p>
          <a:p>
            <a:pPr marL="457200" indent="-457200">
              <a:buFont typeface="+mj-lt"/>
              <a:buAutoNum type="arabicParenR"/>
            </a:pPr>
            <a:endParaRPr lang="en-US" sz="2400" dirty="0">
              <a:solidFill>
                <a:srgbClr val="FF0000"/>
              </a:solidFill>
            </a:endParaRPr>
          </a:p>
          <a:p>
            <a:pPr marL="0" indent="0">
              <a:buNone/>
            </a:pPr>
            <a:r>
              <a:rPr lang="en-US" sz="3500" b="1" dirty="0">
                <a:solidFill>
                  <a:schemeClr val="tx1"/>
                </a:solidFill>
              </a:rPr>
              <a:t>Emotions X Events:</a:t>
            </a:r>
          </a:p>
          <a:p>
            <a:pPr marL="0" indent="0">
              <a:buNone/>
            </a:pPr>
            <a:endParaRPr lang="en-US" sz="3500" b="1" dirty="0">
              <a:solidFill>
                <a:schemeClr val="tx1"/>
              </a:solidFill>
            </a:endParaRPr>
          </a:p>
          <a:p>
            <a:pPr marL="285750" lvl="0" indent="-285750" defTabSz="457200">
              <a:lnSpc>
                <a:spcPct val="115000"/>
              </a:lnSpc>
              <a:spcBef>
                <a:spcPts val="0"/>
              </a:spcBef>
              <a:spcAft>
                <a:spcPts val="1000"/>
              </a:spcAft>
              <a:defRPr/>
            </a:pPr>
            <a:r>
              <a:rPr lang="en-US" sz="1900" b="1" dirty="0" smtClean="0">
                <a:solidFill>
                  <a:prstClr val="white"/>
                </a:solidFill>
                <a:ea typeface="Calibri" panose="020F0502020204030204" pitchFamily="34" charset="0"/>
                <a:cs typeface="Arial" panose="020B0604020202020204" pitchFamily="34" charset="0"/>
              </a:rPr>
              <a:t>1-tax</a:t>
            </a:r>
            <a:r>
              <a:rPr lang="en-US" sz="1900" b="1" dirty="0">
                <a:solidFill>
                  <a:prstClr val="white"/>
                </a:solidFill>
                <a:ea typeface="Calibri" panose="020F0502020204030204" pitchFamily="34" charset="0"/>
                <a:cs typeface="Arial" panose="020B0604020202020204" pitchFamily="34" charset="0"/>
              </a:rPr>
              <a:t>. problem</a:t>
            </a:r>
          </a:p>
          <a:p>
            <a:pPr marL="285750" lvl="0" indent="-285750" defTabSz="457200">
              <a:lnSpc>
                <a:spcPct val="115000"/>
              </a:lnSpc>
              <a:spcBef>
                <a:spcPts val="0"/>
              </a:spcBef>
              <a:spcAft>
                <a:spcPts val="1000"/>
              </a:spcAft>
              <a:defRPr/>
            </a:pPr>
            <a:r>
              <a:rPr lang="en-US" sz="1900" b="1" dirty="0" smtClean="0">
                <a:solidFill>
                  <a:prstClr val="white"/>
                </a:solidFill>
                <a:ea typeface="Calibri" panose="020F0502020204030204" pitchFamily="34" charset="0"/>
                <a:cs typeface="Arial" panose="020B0604020202020204" pitchFamily="34" charset="0"/>
              </a:rPr>
              <a:t>2</a:t>
            </a:r>
            <a:r>
              <a:rPr lang="en-US" sz="1900" b="1" dirty="0">
                <a:solidFill>
                  <a:prstClr val="white"/>
                </a:solidFill>
                <a:ea typeface="Calibri" panose="020F0502020204030204" pitchFamily="34" charset="0"/>
                <a:cs typeface="Arial" panose="020B0604020202020204" pitchFamily="34" charset="0"/>
              </a:rPr>
              <a:t>. </a:t>
            </a:r>
            <a:r>
              <a:rPr lang="en-US" sz="1900" b="1" dirty="0" smtClean="0">
                <a:solidFill>
                  <a:prstClr val="white"/>
                </a:solidFill>
                <a:ea typeface="Calibri" panose="020F0502020204030204" pitchFamily="34" charset="0"/>
                <a:cs typeface="Arial" panose="020B0604020202020204" pitchFamily="34" charset="0"/>
              </a:rPr>
              <a:t>candidate as a citizen </a:t>
            </a:r>
          </a:p>
          <a:p>
            <a:pPr marL="285750" lvl="0" indent="-285750" defTabSz="457200">
              <a:lnSpc>
                <a:spcPct val="115000"/>
              </a:lnSpc>
              <a:spcBef>
                <a:spcPts val="0"/>
              </a:spcBef>
              <a:spcAft>
                <a:spcPts val="1000"/>
              </a:spcAft>
              <a:defRPr/>
            </a:pPr>
            <a:r>
              <a:rPr lang="en-US" sz="1900" b="1" dirty="0" smtClean="0">
                <a:solidFill>
                  <a:prstClr val="white"/>
                </a:solidFill>
                <a:ea typeface="Calibri" panose="020F0502020204030204" pitchFamily="34" charset="0"/>
                <a:cs typeface="Arial" panose="020B0604020202020204" pitchFamily="34" charset="0"/>
              </a:rPr>
              <a:t>3 </a:t>
            </a:r>
            <a:r>
              <a:rPr lang="en-US" sz="1900" b="1" dirty="0">
                <a:solidFill>
                  <a:prstClr val="white"/>
                </a:solidFill>
                <a:ea typeface="Calibri" panose="020F0502020204030204" pitchFamily="34" charset="0"/>
                <a:cs typeface="Arial" panose="020B0604020202020204" pitchFamily="34" charset="0"/>
              </a:rPr>
              <a:t>- Supreme Court</a:t>
            </a:r>
          </a:p>
          <a:p>
            <a:pPr marL="285750" lvl="0" indent="-285750" defTabSz="457200">
              <a:lnSpc>
                <a:spcPct val="115000"/>
              </a:lnSpc>
              <a:spcBef>
                <a:spcPts val="0"/>
              </a:spcBef>
              <a:spcAft>
                <a:spcPts val="1000"/>
              </a:spcAft>
              <a:defRPr/>
            </a:pPr>
            <a:r>
              <a:rPr lang="en-US" sz="1900" b="1" dirty="0" smtClean="0">
                <a:solidFill>
                  <a:prstClr val="white"/>
                </a:solidFill>
                <a:ea typeface="Calibri" panose="020F0502020204030204" pitchFamily="34" charset="0"/>
                <a:cs typeface="Arial" panose="020B0604020202020204" pitchFamily="34" charset="0"/>
              </a:rPr>
              <a:t>4 </a:t>
            </a:r>
            <a:r>
              <a:rPr lang="en-US" sz="1900" b="1" dirty="0">
                <a:solidFill>
                  <a:prstClr val="white"/>
                </a:solidFill>
                <a:ea typeface="Calibri" panose="020F0502020204030204" pitchFamily="34" charset="0"/>
                <a:cs typeface="Arial" panose="020B0604020202020204" pitchFamily="34" charset="0"/>
              </a:rPr>
              <a:t>-clean energy, job opportunity</a:t>
            </a:r>
            <a:endParaRPr lang="en-US" sz="1900" b="1" dirty="0"/>
          </a:p>
          <a:p>
            <a:endParaRPr lang="en-US" sz="2400" dirty="0"/>
          </a:p>
        </p:txBody>
      </p:sp>
      <p:pic>
        <p:nvPicPr>
          <p:cNvPr id="4" name="Content Placeholder 4" descr="ClintonVSTrump_all_Cluster.emf"/>
          <p:cNvPicPr>
            <a:picLocks/>
          </p:cNvPicPr>
          <p:nvPr/>
        </p:nvPicPr>
        <p:blipFill>
          <a:blip r:embed="rId2" cstate="screen">
            <a:extLst>
              <a:ext uri="{28A0092B-C50C-407E-A947-70E740481C1C}">
                <a14:useLocalDpi xmlns:a14="http://schemas.microsoft.com/office/drawing/2010/main"/>
              </a:ext>
            </a:extLst>
          </a:blip>
          <a:stretch>
            <a:fillRect/>
          </a:stretch>
        </p:blipFill>
        <p:spPr>
          <a:xfrm>
            <a:off x="5649902" y="1386739"/>
            <a:ext cx="6346061" cy="4543135"/>
          </a:xfrm>
          <a:prstGeom prst="rect">
            <a:avLst/>
          </a:prstGeom>
        </p:spPr>
      </p:pic>
      <p:sp>
        <p:nvSpPr>
          <p:cNvPr id="5" name="Date Placeholder 4"/>
          <p:cNvSpPr>
            <a:spLocks noGrp="1"/>
          </p:cNvSpPr>
          <p:nvPr>
            <p:ph type="dt" sz="half" idx="10"/>
          </p:nvPr>
        </p:nvSpPr>
        <p:spPr/>
        <p:txBody>
          <a:bodyPr/>
          <a:lstStyle/>
          <a:p>
            <a:fld id="{4B262E41-D70D-4649-8A08-DC90B1DA2632}" type="datetime1">
              <a:rPr lang="en-US" smtClean="0"/>
              <a:t>8/1/2017</a:t>
            </a:fld>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40</a:t>
            </a:fld>
            <a:endParaRPr lang="en-US" dirty="0"/>
          </a:p>
        </p:txBody>
      </p:sp>
    </p:spTree>
    <p:extLst>
      <p:ext uri="{BB962C8B-B14F-4D97-AF65-F5344CB8AC3E}">
        <p14:creationId xmlns:p14="http://schemas.microsoft.com/office/powerpoint/2010/main" val="21035723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354241" y="2430683"/>
          <a:ext cx="9377020" cy="3854750"/>
        </p:xfrm>
        <a:graphic>
          <a:graphicData uri="http://schemas.openxmlformats.org/drawingml/2006/table">
            <a:tbl>
              <a:tblPr rtl="1" firstRow="1" bandRow="1">
                <a:tableStyleId>{5C22544A-7EE6-4342-B048-85BDC9FD1C3A}</a:tableStyleId>
              </a:tblPr>
              <a:tblGrid>
                <a:gridCol w="1469319">
                  <a:extLst>
                    <a:ext uri="{9D8B030D-6E8A-4147-A177-3AD203B41FA5}">
                      <a16:colId xmlns="" xmlns:a16="http://schemas.microsoft.com/office/drawing/2014/main" val="20000"/>
                    </a:ext>
                  </a:extLst>
                </a:gridCol>
                <a:gridCol w="1469319">
                  <a:extLst>
                    <a:ext uri="{9D8B030D-6E8A-4147-A177-3AD203B41FA5}">
                      <a16:colId xmlns="" xmlns:a16="http://schemas.microsoft.com/office/drawing/2014/main" val="20001"/>
                    </a:ext>
                  </a:extLst>
                </a:gridCol>
                <a:gridCol w="1469319">
                  <a:extLst>
                    <a:ext uri="{9D8B030D-6E8A-4147-A177-3AD203B41FA5}">
                      <a16:colId xmlns="" xmlns:a16="http://schemas.microsoft.com/office/drawing/2014/main" val="20002"/>
                    </a:ext>
                  </a:extLst>
                </a:gridCol>
                <a:gridCol w="1469319">
                  <a:extLst>
                    <a:ext uri="{9D8B030D-6E8A-4147-A177-3AD203B41FA5}">
                      <a16:colId xmlns="" xmlns:a16="http://schemas.microsoft.com/office/drawing/2014/main" val="20003"/>
                    </a:ext>
                  </a:extLst>
                </a:gridCol>
                <a:gridCol w="1550385">
                  <a:extLst>
                    <a:ext uri="{9D8B030D-6E8A-4147-A177-3AD203B41FA5}">
                      <a16:colId xmlns="" xmlns:a16="http://schemas.microsoft.com/office/drawing/2014/main" val="20004"/>
                    </a:ext>
                  </a:extLst>
                </a:gridCol>
                <a:gridCol w="1949359">
                  <a:extLst>
                    <a:ext uri="{9D8B030D-6E8A-4147-A177-3AD203B41FA5}">
                      <a16:colId xmlns="" xmlns:a16="http://schemas.microsoft.com/office/drawing/2014/main" val="20005"/>
                    </a:ext>
                  </a:extLst>
                </a:gridCol>
              </a:tblGrid>
              <a:tr h="721643">
                <a:tc>
                  <a:txBody>
                    <a:bodyPr/>
                    <a:lstStyle/>
                    <a:p>
                      <a:pPr algn="l" rtl="1"/>
                      <a:endParaRPr lang="he-IL" dirty="0"/>
                    </a:p>
                  </a:txBody>
                  <a:tcPr/>
                </a:tc>
                <a:tc>
                  <a:txBody>
                    <a:bodyPr/>
                    <a:lstStyle/>
                    <a:p>
                      <a:pPr algn="l" rtl="1"/>
                      <a:r>
                        <a:rPr lang="en-US" dirty="0"/>
                        <a:t>Q4</a:t>
                      </a:r>
                      <a:endParaRPr lang="he-IL" dirty="0"/>
                    </a:p>
                  </a:txBody>
                  <a:tcPr/>
                </a:tc>
                <a:tc>
                  <a:txBody>
                    <a:bodyPr/>
                    <a:lstStyle/>
                    <a:p>
                      <a:pPr algn="l" rtl="1"/>
                      <a:r>
                        <a:rPr lang="en-US" dirty="0"/>
                        <a:t>Q3</a:t>
                      </a:r>
                      <a:endParaRPr lang="he-IL" dirty="0"/>
                    </a:p>
                  </a:txBody>
                  <a:tcPr/>
                </a:tc>
                <a:tc>
                  <a:txBody>
                    <a:bodyPr/>
                    <a:lstStyle/>
                    <a:p>
                      <a:pPr algn="l" rtl="1"/>
                      <a:r>
                        <a:rPr lang="en-US" dirty="0"/>
                        <a:t>Q2</a:t>
                      </a:r>
                      <a:endParaRPr lang="he-IL" dirty="0"/>
                    </a:p>
                  </a:txBody>
                  <a:tcPr/>
                </a:tc>
                <a:tc>
                  <a:txBody>
                    <a:bodyPr/>
                    <a:lstStyle/>
                    <a:p>
                      <a:pPr algn="l" rtl="1"/>
                      <a:r>
                        <a:rPr lang="en-US" dirty="0"/>
                        <a:t>Q1</a:t>
                      </a:r>
                    </a:p>
                    <a:p>
                      <a:pPr algn="l" rtl="1"/>
                      <a:endParaRPr lang="he-IL" dirty="0"/>
                    </a:p>
                  </a:txBody>
                  <a:tcPr/>
                </a:tc>
                <a:tc>
                  <a:txBody>
                    <a:bodyPr/>
                    <a:lstStyle/>
                    <a:p>
                      <a:pPr algn="l" rtl="1"/>
                      <a:endParaRPr lang="he-IL" dirty="0"/>
                    </a:p>
                  </a:txBody>
                  <a:tcPr/>
                </a:tc>
                <a:extLst>
                  <a:ext uri="{0D108BD9-81ED-4DB2-BD59-A6C34878D82A}">
                    <a16:rowId xmlns="" xmlns:a16="http://schemas.microsoft.com/office/drawing/2014/main" val="10000"/>
                  </a:ext>
                </a:extLst>
              </a:tr>
              <a:tr h="731664">
                <a:tc>
                  <a:txBody>
                    <a:bodyPr/>
                    <a:lstStyle/>
                    <a:p>
                      <a:pPr algn="l" rtl="1"/>
                      <a:r>
                        <a:rPr lang="en-US" dirty="0"/>
                        <a:t>Subject 1</a:t>
                      </a:r>
                      <a:endParaRPr lang="he-IL" dirty="0"/>
                    </a:p>
                  </a:txBody>
                  <a:tcPr/>
                </a:tc>
                <a:tc>
                  <a:txBody>
                    <a:bodyPr/>
                    <a:lstStyle/>
                    <a:p>
                      <a:pPr algn="l" rtl="1"/>
                      <a:endParaRPr lang="he-IL"/>
                    </a:p>
                  </a:txBody>
                  <a:tcPr/>
                </a:tc>
                <a:tc>
                  <a:txBody>
                    <a:bodyPr/>
                    <a:lstStyle/>
                    <a:p>
                      <a:pPr algn="l" rtl="1"/>
                      <a:endParaRPr lang="he-IL"/>
                    </a:p>
                  </a:txBody>
                  <a:tcPr/>
                </a:tc>
                <a:tc>
                  <a:txBody>
                    <a:bodyPr/>
                    <a:lstStyle/>
                    <a:p>
                      <a:pPr algn="l" rtl="1"/>
                      <a:endParaRPr lang="he-IL" dirty="0"/>
                    </a:p>
                  </a:txBody>
                  <a:tcPr/>
                </a:tc>
                <a:tc>
                  <a:txBody>
                    <a:bodyPr/>
                    <a:lstStyle/>
                    <a:p>
                      <a:pPr algn="l" rtl="1"/>
                      <a:endParaRPr lang="he-IL" dirty="0"/>
                    </a:p>
                  </a:txBody>
                  <a:tcPr/>
                </a:tc>
                <a:tc>
                  <a:txBody>
                    <a:bodyPr/>
                    <a:lstStyle/>
                    <a:p>
                      <a:pPr algn="l" rtl="1"/>
                      <a:r>
                        <a:rPr lang="en-US" sz="2800" dirty="0"/>
                        <a:t>Clinton</a:t>
                      </a:r>
                      <a:endParaRPr lang="he-IL" sz="2800" dirty="0"/>
                    </a:p>
                  </a:txBody>
                  <a:tcPr/>
                </a:tc>
                <a:extLst>
                  <a:ext uri="{0D108BD9-81ED-4DB2-BD59-A6C34878D82A}">
                    <a16:rowId xmlns="" xmlns:a16="http://schemas.microsoft.com/office/drawing/2014/main" val="10001"/>
                  </a:ext>
                </a:extLst>
              </a:tr>
              <a:tr h="800481">
                <a:tc>
                  <a:txBody>
                    <a:bodyPr/>
                    <a:lstStyle/>
                    <a:p>
                      <a:pPr algn="l" rtl="1"/>
                      <a:r>
                        <a:rPr lang="en-US" dirty="0"/>
                        <a:t>Subject 2</a:t>
                      </a:r>
                      <a:endParaRPr lang="he-IL" dirty="0"/>
                    </a:p>
                  </a:txBody>
                  <a:tcPr/>
                </a:tc>
                <a:tc>
                  <a:txBody>
                    <a:bodyPr/>
                    <a:lstStyle/>
                    <a:p>
                      <a:pPr algn="l" rtl="1"/>
                      <a:endParaRPr lang="he-IL"/>
                    </a:p>
                  </a:txBody>
                  <a:tcPr/>
                </a:tc>
                <a:tc>
                  <a:txBody>
                    <a:bodyPr/>
                    <a:lstStyle/>
                    <a:p>
                      <a:pPr algn="l" rtl="1"/>
                      <a:endParaRPr lang="he-IL"/>
                    </a:p>
                  </a:txBody>
                  <a:tcPr/>
                </a:tc>
                <a:tc>
                  <a:txBody>
                    <a:bodyPr/>
                    <a:lstStyle/>
                    <a:p>
                      <a:pPr algn="l" rtl="1"/>
                      <a:endParaRPr lang="he-IL"/>
                    </a:p>
                  </a:txBody>
                  <a:tcPr/>
                </a:tc>
                <a:tc>
                  <a:txBody>
                    <a:bodyPr/>
                    <a:lstStyle/>
                    <a:p>
                      <a:pPr algn="l" rtl="1"/>
                      <a:endParaRPr lang="he-IL" dirty="0"/>
                    </a:p>
                  </a:txBody>
                  <a:tcPr/>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2800" dirty="0"/>
                        <a:t>Clinton</a:t>
                      </a:r>
                      <a:endParaRPr lang="he-IL" sz="2800" dirty="0"/>
                    </a:p>
                    <a:p>
                      <a:pPr algn="l" rtl="1"/>
                      <a:endParaRPr lang="he-IL" dirty="0"/>
                    </a:p>
                  </a:txBody>
                  <a:tcPr/>
                </a:tc>
                <a:extLst>
                  <a:ext uri="{0D108BD9-81ED-4DB2-BD59-A6C34878D82A}">
                    <a16:rowId xmlns="" xmlns:a16="http://schemas.microsoft.com/office/drawing/2014/main" val="10002"/>
                  </a:ext>
                </a:extLst>
              </a:tr>
              <a:tr h="800481">
                <a:tc>
                  <a:txBody>
                    <a:bodyPr/>
                    <a:lstStyle/>
                    <a:p>
                      <a:pPr algn="l" rtl="1"/>
                      <a:r>
                        <a:rPr lang="en-US" dirty="0"/>
                        <a:t>Subject 1</a:t>
                      </a:r>
                      <a:endParaRPr lang="he-IL" dirty="0"/>
                    </a:p>
                  </a:txBody>
                  <a:tcPr/>
                </a:tc>
                <a:tc>
                  <a:txBody>
                    <a:bodyPr/>
                    <a:lstStyle/>
                    <a:p>
                      <a:pPr algn="l" rtl="1"/>
                      <a:endParaRPr lang="he-IL"/>
                    </a:p>
                  </a:txBody>
                  <a:tcPr/>
                </a:tc>
                <a:tc>
                  <a:txBody>
                    <a:bodyPr/>
                    <a:lstStyle/>
                    <a:p>
                      <a:pPr algn="l" rtl="1"/>
                      <a:endParaRPr lang="he-IL" dirty="0"/>
                    </a:p>
                  </a:txBody>
                  <a:tcPr/>
                </a:tc>
                <a:tc>
                  <a:txBody>
                    <a:bodyPr/>
                    <a:lstStyle/>
                    <a:p>
                      <a:pPr algn="l" rtl="1"/>
                      <a:endParaRPr lang="he-IL"/>
                    </a:p>
                  </a:txBody>
                  <a:tcPr/>
                </a:tc>
                <a:tc>
                  <a:txBody>
                    <a:bodyPr/>
                    <a:lstStyle/>
                    <a:p>
                      <a:pPr algn="l" rtl="1"/>
                      <a:endParaRPr lang="he-IL"/>
                    </a:p>
                  </a:txBody>
                  <a:tcPr/>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2800" dirty="0"/>
                        <a:t>Trump</a:t>
                      </a:r>
                      <a:endParaRPr lang="he-IL" sz="2800" dirty="0"/>
                    </a:p>
                    <a:p>
                      <a:pPr algn="l" rtl="1"/>
                      <a:endParaRPr lang="he-IL" dirty="0"/>
                    </a:p>
                  </a:txBody>
                  <a:tcPr/>
                </a:tc>
                <a:extLst>
                  <a:ext uri="{0D108BD9-81ED-4DB2-BD59-A6C34878D82A}">
                    <a16:rowId xmlns="" xmlns:a16="http://schemas.microsoft.com/office/drawing/2014/main" val="10003"/>
                  </a:ext>
                </a:extLst>
              </a:tr>
              <a:tr h="800481">
                <a:tc>
                  <a:txBody>
                    <a:bodyPr/>
                    <a:lstStyle/>
                    <a:p>
                      <a:pPr algn="l" rtl="1"/>
                      <a:r>
                        <a:rPr lang="en-US" dirty="0"/>
                        <a:t>Subject 2</a:t>
                      </a:r>
                      <a:endParaRPr lang="he-IL" dirty="0"/>
                    </a:p>
                  </a:txBody>
                  <a:tcPr/>
                </a:tc>
                <a:tc>
                  <a:txBody>
                    <a:bodyPr/>
                    <a:lstStyle/>
                    <a:p>
                      <a:pPr algn="l" rtl="1"/>
                      <a:endParaRPr lang="he-IL"/>
                    </a:p>
                  </a:txBody>
                  <a:tcPr/>
                </a:tc>
                <a:tc>
                  <a:txBody>
                    <a:bodyPr/>
                    <a:lstStyle/>
                    <a:p>
                      <a:pPr algn="l" rtl="1"/>
                      <a:endParaRPr lang="he-IL" dirty="0"/>
                    </a:p>
                  </a:txBody>
                  <a:tcPr/>
                </a:tc>
                <a:tc>
                  <a:txBody>
                    <a:bodyPr/>
                    <a:lstStyle/>
                    <a:p>
                      <a:pPr algn="l" rtl="1"/>
                      <a:endParaRPr lang="he-IL" dirty="0"/>
                    </a:p>
                  </a:txBody>
                  <a:tcPr/>
                </a:tc>
                <a:tc>
                  <a:txBody>
                    <a:bodyPr/>
                    <a:lstStyle/>
                    <a:p>
                      <a:pPr algn="l" rtl="1"/>
                      <a:endParaRPr lang="he-IL" dirty="0"/>
                    </a:p>
                  </a:txBody>
                  <a:tcPr/>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Trump</a:t>
                      </a:r>
                      <a:endParaRPr kumimoji="0" lang="he-IL" sz="2800" b="0" i="0" u="none" strike="noStrike" kern="1200" cap="none" spc="0" normalizeH="0" baseline="0" noProof="0" dirty="0">
                        <a:ln>
                          <a:noFill/>
                        </a:ln>
                        <a:solidFill>
                          <a:prstClr val="black"/>
                        </a:solidFill>
                        <a:effectLst/>
                        <a:uLnTx/>
                        <a:uFillTx/>
                        <a:latin typeface="+mn-lt"/>
                        <a:ea typeface="+mn-ea"/>
                        <a:cs typeface="+mn-cs"/>
                      </a:endParaRPr>
                    </a:p>
                    <a:p>
                      <a:pPr algn="l" rtl="1"/>
                      <a:endParaRPr lang="he-IL" dirty="0"/>
                    </a:p>
                  </a:txBody>
                  <a:tcPr/>
                </a:tc>
                <a:extLst>
                  <a:ext uri="{0D108BD9-81ED-4DB2-BD59-A6C34878D82A}">
                    <a16:rowId xmlns="" xmlns:a16="http://schemas.microsoft.com/office/drawing/2014/main" val="10004"/>
                  </a:ext>
                </a:extLst>
              </a:tr>
            </a:tbl>
          </a:graphicData>
        </a:graphic>
      </p:graphicFrame>
      <p:cxnSp>
        <p:nvCxnSpPr>
          <p:cNvPr id="12" name="Straight Connector 11"/>
          <p:cNvCxnSpPr/>
          <p:nvPr/>
        </p:nvCxnSpPr>
        <p:spPr>
          <a:xfrm>
            <a:off x="1224951" y="401487"/>
            <a:ext cx="72461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487" y="677353"/>
            <a:ext cx="724619"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12486" y="994899"/>
            <a:ext cx="724619"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486" y="1279046"/>
            <a:ext cx="724619" cy="0"/>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42234" y="1076126"/>
            <a:ext cx="907171" cy="369332"/>
          </a:xfrm>
          <a:prstGeom prst="rect">
            <a:avLst/>
          </a:prstGeom>
          <a:noFill/>
        </p:spPr>
        <p:txBody>
          <a:bodyPr wrap="non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 weak</a:t>
            </a:r>
            <a:endParaRPr kumimoji="0" lang="he-IL" sz="1800" b="0" i="0" u="none" strike="noStrike" kern="1200" cap="none" spc="0" normalizeH="0" baseline="0" noProof="0" dirty="0">
              <a:ln>
                <a:noFill/>
              </a:ln>
              <a:solidFill>
                <a:prstClr val="white"/>
              </a:solidFill>
              <a:effectLst/>
              <a:uLnTx/>
              <a:uFillTx/>
              <a:latin typeface="Corbel" panose="020B0503020204020204"/>
              <a:ea typeface="+mn-ea"/>
              <a:cs typeface="Miriam" panose="020B0502050101010101" pitchFamily="34" charset="-79"/>
            </a:endParaRPr>
          </a:p>
        </p:txBody>
      </p:sp>
      <p:sp>
        <p:nvSpPr>
          <p:cNvPr id="20" name="TextBox 19"/>
          <p:cNvSpPr txBox="1"/>
          <p:nvPr/>
        </p:nvSpPr>
        <p:spPr>
          <a:xfrm>
            <a:off x="2082848" y="791723"/>
            <a:ext cx="766557" cy="369332"/>
          </a:xfrm>
          <a:prstGeom prst="rect">
            <a:avLst/>
          </a:prstGeom>
          <a:noFill/>
        </p:spPr>
        <p:txBody>
          <a:bodyPr wrap="non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calm</a:t>
            </a:r>
            <a:endParaRPr kumimoji="0" lang="he-IL" sz="1800" b="0" i="0" u="none" strike="noStrike" kern="1200" cap="none" spc="0" normalizeH="0" baseline="0" noProof="0" dirty="0">
              <a:ln>
                <a:noFill/>
              </a:ln>
              <a:solidFill>
                <a:prstClr val="white"/>
              </a:solidFill>
              <a:effectLst/>
              <a:uLnTx/>
              <a:uFillTx/>
              <a:latin typeface="Corbel" panose="020B0503020204020204"/>
              <a:ea typeface="+mn-ea"/>
              <a:cs typeface="Miriam" panose="020B0502050101010101" pitchFamily="34" charset="-79"/>
            </a:endParaRPr>
          </a:p>
        </p:txBody>
      </p:sp>
      <p:sp>
        <p:nvSpPr>
          <p:cNvPr id="21" name="TextBox 20"/>
          <p:cNvSpPr txBox="1"/>
          <p:nvPr/>
        </p:nvSpPr>
        <p:spPr>
          <a:xfrm>
            <a:off x="2070529" y="492687"/>
            <a:ext cx="1043876" cy="369332"/>
          </a:xfrm>
          <a:prstGeom prst="rect">
            <a:avLst/>
          </a:prstGeom>
          <a:noFill/>
        </p:spPr>
        <p:txBody>
          <a:bodyPr wrap="non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interest</a:t>
            </a:r>
            <a:endParaRPr kumimoji="0" lang="he-IL" sz="1800" b="0" i="0" u="none" strike="noStrike" kern="1200" cap="none" spc="0" normalizeH="0" baseline="0" noProof="0" dirty="0">
              <a:ln>
                <a:noFill/>
              </a:ln>
              <a:solidFill>
                <a:prstClr val="white"/>
              </a:solidFill>
              <a:effectLst/>
              <a:uLnTx/>
              <a:uFillTx/>
              <a:latin typeface="Corbel" panose="020B0503020204020204"/>
              <a:ea typeface="+mn-ea"/>
              <a:cs typeface="Miriam" panose="020B0502050101010101" pitchFamily="34" charset="-79"/>
            </a:endParaRPr>
          </a:p>
        </p:txBody>
      </p:sp>
      <p:sp>
        <p:nvSpPr>
          <p:cNvPr id="22" name="TextBox 21"/>
          <p:cNvSpPr txBox="1"/>
          <p:nvPr/>
        </p:nvSpPr>
        <p:spPr>
          <a:xfrm>
            <a:off x="2070529" y="215252"/>
            <a:ext cx="859531" cy="369332"/>
          </a:xfrm>
          <a:prstGeom prst="rect">
            <a:avLst/>
          </a:prstGeom>
          <a:noFill/>
        </p:spPr>
        <p:txBody>
          <a:bodyPr wrap="non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stress</a:t>
            </a:r>
            <a:endParaRPr kumimoji="0" lang="he-IL" sz="1800" b="0" i="0" u="none" strike="noStrike" kern="1200" cap="none" spc="0" normalizeH="0" baseline="0" noProof="0" dirty="0">
              <a:ln>
                <a:noFill/>
              </a:ln>
              <a:solidFill>
                <a:prstClr val="white"/>
              </a:solidFill>
              <a:effectLst/>
              <a:uLnTx/>
              <a:uFillTx/>
              <a:latin typeface="Corbel" panose="020B0503020204020204"/>
              <a:ea typeface="+mn-ea"/>
              <a:cs typeface="Miriam" panose="020B0502050101010101" pitchFamily="34" charset="-79"/>
            </a:endParaRPr>
          </a:p>
        </p:txBody>
      </p:sp>
      <p:cxnSp>
        <p:nvCxnSpPr>
          <p:cNvPr id="23" name="Straight Connector 22"/>
          <p:cNvCxnSpPr/>
          <p:nvPr/>
        </p:nvCxnSpPr>
        <p:spPr>
          <a:xfrm>
            <a:off x="3378882" y="3495759"/>
            <a:ext cx="487062" cy="3625"/>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77518" y="3670580"/>
            <a:ext cx="486137" cy="1016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352081" y="3275635"/>
            <a:ext cx="481550" cy="987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609565" y="3670288"/>
            <a:ext cx="724619"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84946" y="3495759"/>
            <a:ext cx="724619"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334184" y="3660119"/>
            <a:ext cx="494879" cy="1016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23966" y="3492135"/>
            <a:ext cx="498637" cy="3624"/>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222603" y="3275635"/>
            <a:ext cx="585686" cy="987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808289" y="3492135"/>
            <a:ext cx="1439883"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378882" y="4537736"/>
            <a:ext cx="956114" cy="3815"/>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47494" y="4219505"/>
            <a:ext cx="486137" cy="1016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903508" y="4541551"/>
            <a:ext cx="362309" cy="3815"/>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247255" y="4255866"/>
            <a:ext cx="1086929" cy="22274"/>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361656" y="4296838"/>
            <a:ext cx="362310" cy="1298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723966" y="4099572"/>
            <a:ext cx="724619"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445054" y="4285263"/>
            <a:ext cx="362310" cy="1298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807364" y="4099572"/>
            <a:ext cx="1440808"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395967" y="5007157"/>
            <a:ext cx="487062" cy="3625"/>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883029" y="5177643"/>
            <a:ext cx="486137" cy="1016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903508" y="5158581"/>
            <a:ext cx="486137" cy="1016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399761" y="5003532"/>
            <a:ext cx="487062" cy="3625"/>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361656" y="4997717"/>
            <a:ext cx="1439883"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885863" y="5230899"/>
            <a:ext cx="362309" cy="3815"/>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399726" y="4896512"/>
            <a:ext cx="486137" cy="1016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297858" y="6107619"/>
            <a:ext cx="568086" cy="15389"/>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855293" y="5940164"/>
            <a:ext cx="497711" cy="2010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334996" y="5771963"/>
            <a:ext cx="487062" cy="3625"/>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903508" y="6099499"/>
            <a:ext cx="362309" cy="3815"/>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322276" y="5926191"/>
            <a:ext cx="1011908" cy="13973"/>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6342488" y="6123008"/>
            <a:ext cx="1459051" cy="1151"/>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7801539" y="5960272"/>
            <a:ext cx="598187" cy="1405"/>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8342398" y="6107619"/>
            <a:ext cx="543465" cy="0"/>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8885863" y="5664989"/>
            <a:ext cx="362309" cy="123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779170" y="5615579"/>
            <a:ext cx="585686" cy="987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497876" y="5655111"/>
            <a:ext cx="585686" cy="987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8391246" y="3270696"/>
            <a:ext cx="585686" cy="987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fld id="{055CD78C-2F16-49E0-8DE8-5DE736707CB1}" type="datetime1">
              <a:rPr lang="en-US" smtClean="0"/>
              <a:t>8/1/2017</a:t>
            </a:fld>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41</a:t>
            </a:fld>
            <a:endParaRPr lang="en-US" dirty="0"/>
          </a:p>
        </p:txBody>
      </p:sp>
    </p:spTree>
    <p:extLst>
      <p:ext uri="{BB962C8B-B14F-4D97-AF65-F5344CB8AC3E}">
        <p14:creationId xmlns:p14="http://schemas.microsoft.com/office/powerpoint/2010/main" val="35789201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16" y="311111"/>
            <a:ext cx="4851577" cy="1325563"/>
          </a:xfrm>
        </p:spPr>
        <p:txBody>
          <a:bodyPr>
            <a:normAutofit/>
          </a:bodyPr>
          <a:lstStyle/>
          <a:p>
            <a:r>
              <a:rPr lang="en-US" sz="3200" dirty="0" smtClean="0"/>
              <a:t>Evolution of stress….what makes one stressed…?</a:t>
            </a:r>
            <a:endParaRPr lang="en-US" sz="32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0959" y="118020"/>
            <a:ext cx="6961041" cy="4722300"/>
          </a:xfrm>
          <a:prstGeom prst="rect">
            <a:avLst/>
          </a:prstGeom>
        </p:spPr>
      </p:pic>
      <p:sp>
        <p:nvSpPr>
          <p:cNvPr id="3" name="Rectangle 2"/>
          <p:cNvSpPr/>
          <p:nvPr/>
        </p:nvSpPr>
        <p:spPr>
          <a:xfrm>
            <a:off x="47859" y="1536215"/>
            <a:ext cx="4802700" cy="1077218"/>
          </a:xfrm>
          <a:prstGeom prst="rect">
            <a:avLst/>
          </a:prstGeom>
        </p:spPr>
        <p:txBody>
          <a:bodyPr wrap="square">
            <a:spAutoFit/>
          </a:bodyPr>
          <a:lstStyle/>
          <a:p>
            <a:r>
              <a:rPr lang="en-US" sz="3200" dirty="0" smtClean="0"/>
              <a:t>https</a:t>
            </a:r>
            <a:r>
              <a:rPr lang="en-US" sz="3200" dirty="0"/>
              <a:t>://</a:t>
            </a:r>
            <a:r>
              <a:rPr lang="en-US" sz="3200" dirty="0" smtClean="0"/>
              <a:t>youtu.be/B3OjfK0t1XM </a:t>
            </a:r>
          </a:p>
        </p:txBody>
      </p:sp>
      <p:sp>
        <p:nvSpPr>
          <p:cNvPr id="5" name="AutoShape 2" descr="Image result for snake im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47859" y="2861778"/>
            <a:ext cx="2646973" cy="1759719"/>
          </a:xfrm>
          <a:prstGeom prst="rect">
            <a:avLst/>
          </a:prstGeom>
        </p:spPr>
      </p:pic>
      <p:pic>
        <p:nvPicPr>
          <p:cNvPr id="9" name="Picture 8"/>
          <p:cNvPicPr>
            <a:picLocks noChangeAspect="1"/>
          </p:cNvPicPr>
          <p:nvPr/>
        </p:nvPicPr>
        <p:blipFill>
          <a:blip r:embed="rId4"/>
          <a:stretch>
            <a:fillRect/>
          </a:stretch>
        </p:blipFill>
        <p:spPr>
          <a:xfrm>
            <a:off x="2694832" y="2891309"/>
            <a:ext cx="2653393" cy="1755380"/>
          </a:xfrm>
          <a:prstGeom prst="rect">
            <a:avLst/>
          </a:prstGeom>
        </p:spPr>
      </p:pic>
      <p:sp>
        <p:nvSpPr>
          <p:cNvPr id="10" name="AutoShape 8" descr="Image result for iguana imag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307975" y="5052139"/>
            <a:ext cx="11066501" cy="1200329"/>
          </a:xfrm>
          <a:prstGeom prst="rect">
            <a:avLst/>
          </a:prstGeom>
        </p:spPr>
        <p:txBody>
          <a:bodyPr wrap="square">
            <a:spAutoFit/>
          </a:bodyPr>
          <a:lstStyle/>
          <a:p>
            <a:r>
              <a:rPr lang="en-US" sz="2400" b="1" u="sng" dirty="0" smtClean="0">
                <a:solidFill>
                  <a:srgbClr val="00B0F0"/>
                </a:solidFill>
              </a:rPr>
              <a:t>Projects: </a:t>
            </a:r>
            <a:r>
              <a:rPr lang="en-US" sz="2400" b="1" dirty="0" smtClean="0">
                <a:solidFill>
                  <a:srgbClr val="FFFF00"/>
                </a:solidFill>
              </a:rPr>
              <a:t>embedded computing for  knowing and controlling self stress….; </a:t>
            </a:r>
          </a:p>
          <a:p>
            <a:r>
              <a:rPr lang="en-US" sz="2400" b="1" dirty="0" smtClean="0">
                <a:solidFill>
                  <a:schemeClr val="tx2"/>
                </a:solidFill>
              </a:rPr>
              <a:t>Designing the environment for reduced stress; </a:t>
            </a:r>
            <a:r>
              <a:rPr lang="en-US" sz="2400" b="1" dirty="0" smtClean="0">
                <a:solidFill>
                  <a:srgbClr val="FFC000"/>
                </a:solidFill>
              </a:rPr>
              <a:t>stress as predictors of depression; </a:t>
            </a:r>
            <a:r>
              <a:rPr lang="en-US" sz="2400" b="1" dirty="0" smtClean="0">
                <a:solidFill>
                  <a:srgbClr val="92D050"/>
                </a:solidFill>
              </a:rPr>
              <a:t>multisensory VR for reduction of stress, without chemistry; </a:t>
            </a:r>
            <a:endParaRPr lang="en-US" sz="2400" b="1" dirty="0">
              <a:solidFill>
                <a:srgbClr val="92D050"/>
              </a:solidFill>
            </a:endParaRPr>
          </a:p>
        </p:txBody>
      </p:sp>
      <p:sp>
        <p:nvSpPr>
          <p:cNvPr id="6" name="Date Placeholder 5"/>
          <p:cNvSpPr>
            <a:spLocks noGrp="1"/>
          </p:cNvSpPr>
          <p:nvPr>
            <p:ph type="dt" sz="half" idx="10"/>
          </p:nvPr>
        </p:nvSpPr>
        <p:spPr/>
        <p:txBody>
          <a:bodyPr/>
          <a:lstStyle/>
          <a:p>
            <a:fld id="{DD910863-E83D-4598-AF3C-8B8036A98CF0}" type="datetime1">
              <a:rPr lang="en-US" smtClean="0"/>
              <a:t>8/1/2017</a:t>
            </a:fld>
            <a:endParaRPr lang="en-US" dirty="0"/>
          </a:p>
        </p:txBody>
      </p:sp>
      <p:sp>
        <p:nvSpPr>
          <p:cNvPr id="8" name="Slide Number Placeholder 7"/>
          <p:cNvSpPr>
            <a:spLocks noGrp="1"/>
          </p:cNvSpPr>
          <p:nvPr>
            <p:ph type="sldNum" sz="quarter" idx="12"/>
          </p:nvPr>
        </p:nvSpPr>
        <p:spPr/>
        <p:txBody>
          <a:bodyPr/>
          <a:lstStyle/>
          <a:p>
            <a:fld id="{6D22F896-40B5-4ADD-8801-0D06FADFA095}" type="slidenum">
              <a:rPr lang="en-US" smtClean="0"/>
              <a:t>42</a:t>
            </a:fld>
            <a:endParaRPr lang="en-US" dirty="0"/>
          </a:p>
        </p:txBody>
      </p:sp>
    </p:spTree>
    <p:extLst>
      <p:ext uri="{BB962C8B-B14F-4D97-AF65-F5344CB8AC3E}">
        <p14:creationId xmlns:p14="http://schemas.microsoft.com/office/powerpoint/2010/main" val="4242157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745"/>
            <a:ext cx="4139952" cy="1143000"/>
          </a:xfrm>
        </p:spPr>
        <p:txBody>
          <a:bodyPr>
            <a:normAutofit/>
          </a:bodyPr>
          <a:lstStyle/>
          <a:p>
            <a:r>
              <a:rPr lang="en-US" dirty="0" smtClean="0"/>
              <a:t>Examples: </a:t>
            </a:r>
            <a:endParaRPr lang="en-US" dirty="0"/>
          </a:p>
        </p:txBody>
      </p:sp>
      <p:sp>
        <p:nvSpPr>
          <p:cNvPr id="3" name="Content Placeholder 2"/>
          <p:cNvSpPr>
            <a:spLocks noGrp="1"/>
          </p:cNvSpPr>
          <p:nvPr>
            <p:ph idx="1"/>
          </p:nvPr>
        </p:nvSpPr>
        <p:spPr>
          <a:xfrm>
            <a:off x="1981200" y="1268761"/>
            <a:ext cx="8229600" cy="4857403"/>
          </a:xfrm>
        </p:spPr>
        <p:txBody>
          <a:bodyPr>
            <a:normAutofit lnSpcReduction="10000"/>
          </a:bodyPr>
          <a:lstStyle/>
          <a:p>
            <a:pPr lvl="1"/>
            <a:r>
              <a:rPr lang="en-US" b="1" i="1" dirty="0" err="1" smtClean="0">
                <a:solidFill>
                  <a:srgbClr val="F9A307"/>
                </a:solidFill>
              </a:rPr>
              <a:t>Perception</a:t>
            </a:r>
            <a:r>
              <a:rPr lang="en-US" dirty="0" err="1" smtClean="0"/>
              <a:t>:VR</a:t>
            </a:r>
            <a:r>
              <a:rPr lang="en-US" dirty="0" smtClean="0"/>
              <a:t>/AR/Flat  screens? Which is advantageous? </a:t>
            </a:r>
          </a:p>
          <a:p>
            <a:pPr lvl="2"/>
            <a:r>
              <a:rPr lang="en-US" dirty="0" smtClean="0"/>
              <a:t>Real-time </a:t>
            </a:r>
            <a:r>
              <a:rPr lang="en-US" b="1" i="1" dirty="0">
                <a:solidFill>
                  <a:schemeClr val="accent6">
                    <a:lumMod val="60000"/>
                    <a:lumOff val="40000"/>
                  </a:schemeClr>
                </a:solidFill>
              </a:rPr>
              <a:t>brain measures of mental load </a:t>
            </a:r>
            <a:r>
              <a:rPr lang="en-US" dirty="0"/>
              <a:t>while performing a learning task under varying conditions; (or– Is VR/AR better than flats screens? </a:t>
            </a:r>
          </a:p>
          <a:p>
            <a:pPr lvl="1"/>
            <a:endParaRPr lang="en-US" dirty="0"/>
          </a:p>
          <a:p>
            <a:pPr lvl="1"/>
            <a:r>
              <a:rPr lang="en-US" b="1" i="1" dirty="0" smtClean="0">
                <a:solidFill>
                  <a:srgbClr val="F9A307"/>
                </a:solidFill>
              </a:rPr>
              <a:t>Memory</a:t>
            </a:r>
            <a:r>
              <a:rPr lang="en-US" b="1" i="1" dirty="0" smtClean="0">
                <a:solidFill>
                  <a:schemeClr val="accent6">
                    <a:lumMod val="60000"/>
                    <a:lumOff val="40000"/>
                  </a:schemeClr>
                </a:solidFill>
              </a:rPr>
              <a:t>: </a:t>
            </a:r>
          </a:p>
          <a:p>
            <a:pPr lvl="2"/>
            <a:r>
              <a:rPr lang="en-US" b="1" i="1" dirty="0" smtClean="0">
                <a:solidFill>
                  <a:schemeClr val="accent6">
                    <a:lumMod val="60000"/>
                    <a:lumOff val="40000"/>
                  </a:schemeClr>
                </a:solidFill>
              </a:rPr>
              <a:t>expedited</a:t>
            </a:r>
            <a:r>
              <a:rPr lang="en-US" b="1" i="1" dirty="0">
                <a:solidFill>
                  <a:schemeClr val="accent6">
                    <a:lumMod val="60000"/>
                    <a:lumOff val="40000"/>
                  </a:schemeClr>
                </a:solidFill>
              </a:rPr>
              <a:t>  memory consolidation </a:t>
            </a:r>
            <a:r>
              <a:rPr lang="en-US" dirty="0"/>
              <a:t>and implications for a potential neural model of enhanced memory; </a:t>
            </a:r>
            <a:endParaRPr lang="en-US" dirty="0" smtClean="0"/>
          </a:p>
          <a:p>
            <a:pPr lvl="2"/>
            <a:r>
              <a:rPr lang="en-US" dirty="0" smtClean="0"/>
              <a:t>The </a:t>
            </a:r>
            <a:r>
              <a:rPr lang="en-US" dirty="0"/>
              <a:t>shape of </a:t>
            </a:r>
            <a:r>
              <a:rPr lang="en-US" dirty="0" err="1"/>
              <a:t>misconcept</a:t>
            </a:r>
            <a:r>
              <a:rPr lang="en-US" dirty="0"/>
              <a:t> in science: what are neural responses when ‘you’ </a:t>
            </a:r>
            <a:r>
              <a:rPr lang="en-US" b="1" i="1" dirty="0">
                <a:solidFill>
                  <a:schemeClr val="accent6">
                    <a:lumMod val="60000"/>
                    <a:lumOff val="40000"/>
                  </a:schemeClr>
                </a:solidFill>
              </a:rPr>
              <a:t>see the world behaving according to your own </a:t>
            </a:r>
            <a:r>
              <a:rPr lang="en-US" b="1" i="1" dirty="0" err="1">
                <a:solidFill>
                  <a:schemeClr val="accent6">
                    <a:lumMod val="60000"/>
                    <a:lumOff val="40000"/>
                  </a:schemeClr>
                </a:solidFill>
              </a:rPr>
              <a:t>misconcepts</a:t>
            </a:r>
            <a:r>
              <a:rPr lang="en-US" dirty="0">
                <a:solidFill>
                  <a:schemeClr val="accent6">
                    <a:lumMod val="60000"/>
                    <a:lumOff val="40000"/>
                  </a:schemeClr>
                </a:solidFill>
              </a:rPr>
              <a:t>?</a:t>
            </a:r>
            <a:r>
              <a:rPr lang="en-US" dirty="0"/>
              <a:t> And how is it different from error-EEG signals? </a:t>
            </a:r>
            <a:endParaRPr lang="en-US" dirty="0" smtClean="0"/>
          </a:p>
          <a:p>
            <a:pPr lvl="2"/>
            <a:r>
              <a:rPr lang="en-US" dirty="0" smtClean="0"/>
              <a:t>BCI – Error signals</a:t>
            </a:r>
            <a:endParaRPr lang="en-US" dirty="0"/>
          </a:p>
          <a:p>
            <a:pPr lvl="1"/>
            <a:endParaRPr lang="en-US" dirty="0"/>
          </a:p>
          <a:p>
            <a:pPr lvl="1"/>
            <a:r>
              <a:rPr lang="en-US" sz="2000" dirty="0" smtClean="0">
                <a:solidFill>
                  <a:srgbClr val="F9A307"/>
                </a:solidFill>
              </a:rPr>
              <a:t>Implications for research and future emerging technologies for learning? </a:t>
            </a:r>
          </a:p>
          <a:p>
            <a:endParaRPr lang="en-US" dirty="0"/>
          </a:p>
        </p:txBody>
      </p:sp>
      <p:sp>
        <p:nvSpPr>
          <p:cNvPr id="4" name="Date Placeholder 3"/>
          <p:cNvSpPr>
            <a:spLocks noGrp="1"/>
          </p:cNvSpPr>
          <p:nvPr>
            <p:ph type="dt" sz="half" idx="10"/>
          </p:nvPr>
        </p:nvSpPr>
        <p:spPr/>
        <p:txBody>
          <a:bodyPr/>
          <a:lstStyle/>
          <a:p>
            <a:fld id="{63F46C64-02A3-4468-B8A0-7D6606A3A77B}" type="datetime1">
              <a:rPr lang="en-US" smtClean="0"/>
              <a:t>8/1/2017</a:t>
            </a:fld>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20939086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virtual reality?</a:t>
            </a:r>
            <a:endParaRPr lang="en-US" dirty="0"/>
          </a:p>
        </p:txBody>
      </p:sp>
      <p:sp>
        <p:nvSpPr>
          <p:cNvPr id="3" name="Content Placeholder 2"/>
          <p:cNvSpPr>
            <a:spLocks noGrp="1"/>
          </p:cNvSpPr>
          <p:nvPr>
            <p:ph idx="1"/>
          </p:nvPr>
        </p:nvSpPr>
        <p:spPr/>
        <p:txBody>
          <a:bodyPr>
            <a:normAutofit/>
          </a:bodyPr>
          <a:lstStyle/>
          <a:p>
            <a:pPr algn="ctr"/>
            <a:r>
              <a:rPr lang="en-US" sz="4800" b="1" dirty="0" smtClean="0"/>
              <a:t>Virtual </a:t>
            </a:r>
            <a:r>
              <a:rPr lang="en-US" sz="4800" b="1" dirty="0"/>
              <a:t>Reality</a:t>
            </a:r>
            <a:r>
              <a:rPr lang="en-US" sz="4800" dirty="0"/>
              <a:t> (</a:t>
            </a:r>
            <a:r>
              <a:rPr lang="en-US" sz="4800" b="1" dirty="0"/>
              <a:t>VR</a:t>
            </a:r>
            <a:r>
              <a:rPr lang="en-US" sz="4800" dirty="0"/>
              <a:t>), </a:t>
            </a:r>
            <a:r>
              <a:rPr lang="en-US" sz="4800" dirty="0" smtClean="0"/>
              <a:t>can </a:t>
            </a:r>
            <a:r>
              <a:rPr lang="en-US" sz="4800" dirty="0"/>
              <a:t>be referred to as </a:t>
            </a:r>
            <a:r>
              <a:rPr lang="en-US" sz="4800" dirty="0" smtClean="0"/>
              <a:t>the subjective sensory experience of being immersed in a computer-mediated world </a:t>
            </a:r>
          </a:p>
        </p:txBody>
      </p:sp>
      <p:sp>
        <p:nvSpPr>
          <p:cNvPr id="4" name="Date Placeholder 3"/>
          <p:cNvSpPr>
            <a:spLocks noGrp="1"/>
          </p:cNvSpPr>
          <p:nvPr>
            <p:ph type="dt" sz="half" idx="10"/>
          </p:nvPr>
        </p:nvSpPr>
        <p:spPr/>
        <p:txBody>
          <a:bodyPr/>
          <a:lstStyle/>
          <a:p>
            <a:fld id="{271197D1-388A-4EA0-944B-446A885CAEEF}" type="datetime1">
              <a:rPr lang="en-US" smtClean="0"/>
              <a:t>8/1/2017</a:t>
            </a:fld>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2715564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056" y="4653136"/>
            <a:ext cx="3610744" cy="1512168"/>
          </a:xfrm>
        </p:spPr>
        <p:txBody>
          <a:bodyPr>
            <a:normAutofit/>
          </a:bodyPr>
          <a:lstStyle/>
          <a:p>
            <a:r>
              <a:rPr lang="en-US" sz="1600" dirty="0"/>
              <a:t> Smell, temperature, mist, sound and vision…. In VR. </a:t>
            </a:r>
            <a:br>
              <a:rPr lang="en-US" sz="1600" dirty="0"/>
            </a:br>
            <a:r>
              <a:rPr lang="en-US" sz="1600" dirty="0"/>
              <a:t/>
            </a:r>
            <a:br>
              <a:rPr lang="en-US" sz="1600" dirty="0"/>
            </a:br>
            <a:endParaRPr lang="en-US" sz="1600"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23616" y="1052737"/>
            <a:ext cx="6132588" cy="348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descr="https://dbvc4uanumi2d.cloudfront.net/cdn/4.4.21/wp-content/themes/oculus/img/rift/lowLatencyHeadTrack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6258"/>
            <a:ext cx="4215309" cy="3868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eelR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246640"/>
            <a:ext cx="4215308" cy="313930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Stanford 2016</a:t>
            </a:r>
            <a:endParaRPr lang="en-US"/>
          </a:p>
        </p:txBody>
      </p:sp>
    </p:spTree>
    <p:extLst>
      <p:ext uri="{BB962C8B-B14F-4D97-AF65-F5344CB8AC3E}">
        <p14:creationId xmlns:p14="http://schemas.microsoft.com/office/powerpoint/2010/main" val="1895547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90264"/>
            <a:ext cx="7427168" cy="1143000"/>
          </a:xfrm>
        </p:spPr>
        <p:txBody>
          <a:bodyPr>
            <a:noAutofit/>
          </a:bodyPr>
          <a:lstStyle/>
          <a:p>
            <a:r>
              <a:rPr lang="en-US" sz="3600" dirty="0"/>
              <a:t>Augmented reality –virtual and physical</a:t>
            </a:r>
          </a:p>
        </p:txBody>
      </p:sp>
      <p:pic>
        <p:nvPicPr>
          <p:cNvPr id="2253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38785" y="1891232"/>
            <a:ext cx="2930057" cy="2493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437113"/>
            <a:ext cx="4300361" cy="2408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meta's 3D gesture-controlled augmented reality glass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3251" y="620688"/>
            <a:ext cx="2184791" cy="14944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ttuhive.com/sites/default/files/Screen%20Shot%202014-07-15%20at%2012.20.18%20P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4112" y="4705797"/>
            <a:ext cx="3474158" cy="2171349"/>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11"/>
          </p:nvPr>
        </p:nvSpPr>
        <p:spPr/>
        <p:txBody>
          <a:bodyPr/>
          <a:lstStyle/>
          <a:p>
            <a:r>
              <a:rPr lang="en-US" smtClean="0"/>
              <a:t>Stanford 2016</a:t>
            </a:r>
            <a:endParaRPr lang="en-US"/>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2200" y="2929161"/>
            <a:ext cx="2620693" cy="1963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2" descr="Virtual Reali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9556" y="620689"/>
            <a:ext cx="2678444" cy="2541089"/>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a:xfrm>
            <a:off x="4367808" y="1268760"/>
            <a:ext cx="3240360" cy="3121944"/>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r>
              <a:rPr lang="en-US" sz="2200"/>
              <a:t>….special gloves, earphones, and goggles, all of which receive their </a:t>
            </a:r>
            <a:r>
              <a:rPr lang="en-US" sz="2200" b="1"/>
              <a:t>input </a:t>
            </a:r>
            <a:r>
              <a:rPr lang="en-US" sz="2200"/>
              <a:t>from the computer system. </a:t>
            </a:r>
          </a:p>
          <a:p>
            <a:pPr fontAlgn="base"/>
            <a:r>
              <a:rPr lang="en-US" sz="2200"/>
              <a:t>.....senses are controlled by the designer. The system monitors  the user's actions. </a:t>
            </a:r>
          </a:p>
          <a:p>
            <a:pPr fontAlgn="base"/>
            <a:endParaRPr lang="en-US" dirty="0"/>
          </a:p>
        </p:txBody>
      </p:sp>
    </p:spTree>
    <p:extLst>
      <p:ext uri="{BB962C8B-B14F-4D97-AF65-F5344CB8AC3E}">
        <p14:creationId xmlns:p14="http://schemas.microsoft.com/office/powerpoint/2010/main" val="3977944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81CE5-6F8C-4BCF-B9F4-B4BB7817D16E}" type="datetime1">
              <a:rPr lang="en-US" smtClean="0"/>
              <a:t>8/1/2017</a:t>
            </a:fld>
            <a:endParaRPr lang="en-US"/>
          </a:p>
        </p:txBody>
      </p:sp>
      <p:sp>
        <p:nvSpPr>
          <p:cNvPr id="3" name="Footer Placeholder 2"/>
          <p:cNvSpPr>
            <a:spLocks noGrp="1"/>
          </p:cNvSpPr>
          <p:nvPr>
            <p:ph type="ftr" sz="quarter" idx="11"/>
          </p:nvPr>
        </p:nvSpPr>
        <p:spPr/>
        <p:txBody>
          <a:bodyPr/>
          <a:lstStyle/>
          <a:p>
            <a:r>
              <a:rPr lang="en-US" smtClean="0"/>
              <a:t>OMOM Dec 2016</a:t>
            </a:r>
            <a:endParaRPr lang="en-US"/>
          </a:p>
        </p:txBody>
      </p:sp>
      <p:pic>
        <p:nvPicPr>
          <p:cNvPr id="22530" name="Picture 2" descr="Virtual reality at Ford: 3D glasses, virtual projections and 3D prin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116634"/>
            <a:ext cx="3143777" cy="2357833"/>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s://s-media-cache-ak0.pinimg.com/736x/d6/cc/40/d6cc402f7a7a8c1b112db7144fc8ff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778" y="116634"/>
            <a:ext cx="3550952" cy="2357833"/>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Image result for design of VR CAV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539396"/>
            <a:ext cx="4931042" cy="35998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32105" y="3538246"/>
            <a:ext cx="3540136" cy="1077218"/>
          </a:xfrm>
          <a:prstGeom prst="rect">
            <a:avLst/>
          </a:prstGeom>
          <a:noFill/>
        </p:spPr>
        <p:txBody>
          <a:bodyPr wrap="none" rtlCol="0">
            <a:spAutoFit/>
          </a:bodyPr>
          <a:lstStyle/>
          <a:p>
            <a:r>
              <a:rPr lang="en-GB" sz="3200" dirty="0"/>
              <a:t>Design of the </a:t>
            </a:r>
            <a:r>
              <a:rPr lang="en-GB" sz="3200" dirty="0" smtClean="0"/>
              <a:t>CAVE </a:t>
            </a:r>
          </a:p>
          <a:p>
            <a:r>
              <a:rPr lang="en-GB" sz="3200" dirty="0" smtClean="0"/>
              <a:t>HTC-VIVE</a:t>
            </a:r>
            <a:endParaRPr lang="en-US" sz="3200" dirty="0"/>
          </a:p>
        </p:txBody>
      </p:sp>
    </p:spTree>
    <p:extLst>
      <p:ext uri="{BB962C8B-B14F-4D97-AF65-F5344CB8AC3E}">
        <p14:creationId xmlns:p14="http://schemas.microsoft.com/office/powerpoint/2010/main" val="1438663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Template" id="{93436EB3-AB73-4E4F-AA9F-70E3D5EABBCD}" vid="{30017D3D-0E11-284B-924C-7F139999093B}"/>
    </a:ext>
  </a:ext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173150</TotalTime>
  <Words>1969</Words>
  <Application>Microsoft Office PowerPoint</Application>
  <PresentationFormat>Panorámica</PresentationFormat>
  <Paragraphs>374</Paragraphs>
  <Slides>42</Slides>
  <Notes>6</Notes>
  <HiddenSlides>0</HiddenSlides>
  <MMClips>0</MMClips>
  <ScaleCrop>false</ScaleCrop>
  <HeadingPairs>
    <vt:vector size="8" baseType="variant">
      <vt:variant>
        <vt:lpstr>Fuentes usadas</vt:lpstr>
      </vt:variant>
      <vt:variant>
        <vt:i4>14</vt:i4>
      </vt:variant>
      <vt:variant>
        <vt:lpstr>Tema</vt:lpstr>
      </vt:variant>
      <vt:variant>
        <vt:i4>2</vt:i4>
      </vt:variant>
      <vt:variant>
        <vt:lpstr>Servidores OLE incrustados</vt:lpstr>
      </vt:variant>
      <vt:variant>
        <vt:i4>1</vt:i4>
      </vt:variant>
      <vt:variant>
        <vt:lpstr>Títulos de diapositiva</vt:lpstr>
      </vt:variant>
      <vt:variant>
        <vt:i4>42</vt:i4>
      </vt:variant>
    </vt:vector>
  </HeadingPairs>
  <TitlesOfParts>
    <vt:vector size="59" baseType="lpstr">
      <vt:lpstr>Agency FB</vt:lpstr>
      <vt:lpstr>Arial</vt:lpstr>
      <vt:lpstr>Arial Narrow</vt:lpstr>
      <vt:lpstr>Bradley Hand ITC</vt:lpstr>
      <vt:lpstr>Calibri</vt:lpstr>
      <vt:lpstr>Calibri Light</vt:lpstr>
      <vt:lpstr>Cambria Math</vt:lpstr>
      <vt:lpstr>Corbel</vt:lpstr>
      <vt:lpstr>Forte</vt:lpstr>
      <vt:lpstr>Miriam</vt:lpstr>
      <vt:lpstr>Segoe</vt:lpstr>
      <vt:lpstr>Segoe UI</vt:lpstr>
      <vt:lpstr>Segoe UI Light</vt:lpstr>
      <vt:lpstr>Times New Roman</vt:lpstr>
      <vt:lpstr>Custom Design</vt:lpstr>
      <vt:lpstr>Depth</vt:lpstr>
      <vt:lpstr>Visio.Drawing.15</vt:lpstr>
      <vt:lpstr>Presentación de PowerPoint</vt:lpstr>
      <vt:lpstr>Presentación de PowerPoint</vt:lpstr>
      <vt:lpstr>The lab: Technology and   methodology </vt:lpstr>
      <vt:lpstr>Talk about…</vt:lpstr>
      <vt:lpstr>Examples: </vt:lpstr>
      <vt:lpstr>What is virtual reality?</vt:lpstr>
      <vt:lpstr> Smell, temperature, mist, sound and vision…. In VR.   </vt:lpstr>
      <vt:lpstr>Augmented reality –virtual and physical</vt:lpstr>
      <vt:lpstr>Presentación de PowerPoint</vt:lpstr>
      <vt:lpstr>Telesurgery</vt:lpstr>
      <vt:lpstr>A new type of remote learning? Face-to-face like e-learning</vt:lpstr>
      <vt:lpstr>The remote teacher…. teleconferencing</vt:lpstr>
      <vt:lpstr>My alter body</vt:lpstr>
      <vt:lpstr>Presentación de PowerPoint</vt:lpstr>
      <vt:lpstr>Claim that </vt:lpstr>
      <vt:lpstr>V/AR:  the machinery cognitive enhancement?</vt:lpstr>
      <vt:lpstr>Three examples</vt:lpstr>
      <vt:lpstr>Example 1:</vt:lpstr>
      <vt:lpstr>Method</vt:lpstr>
      <vt:lpstr>Procedure</vt:lpstr>
      <vt:lpstr>Results</vt:lpstr>
      <vt:lpstr>Performance –folding scores </vt:lpstr>
      <vt:lpstr>Meaning what…?</vt:lpstr>
      <vt:lpstr>Example 2</vt:lpstr>
      <vt:lpstr>Enhanced memory consolidation-?</vt:lpstr>
      <vt:lpstr>We ask:</vt:lpstr>
      <vt:lpstr>We ask:</vt:lpstr>
      <vt:lpstr>Grouping and treatment</vt:lpstr>
      <vt:lpstr>EEG-neurofeedback</vt:lpstr>
      <vt:lpstr>Effect of NFT and sleep</vt:lpstr>
      <vt:lpstr>Performance after NFT</vt:lpstr>
      <vt:lpstr>Results- overall improvement baseline and day 7 </vt:lpstr>
      <vt:lpstr>A tailored error-response, BCI Classifier?</vt:lpstr>
      <vt:lpstr>Examples Memory and errors:  The implicit – explicit gap in perception : misconcepts in physics –what are neural responses when ‘you’ see the world behaving according to your own misconcepts?  </vt:lpstr>
      <vt:lpstr>Visual Overview </vt:lpstr>
      <vt:lpstr>http://vrneurocog.wix.com/vrneurocog </vt:lpstr>
      <vt:lpstr>Event related emotional responses?</vt:lpstr>
      <vt:lpstr>Watching events on a video, screen (e.g. news)  How does the raw emotional data  look like? </vt:lpstr>
      <vt:lpstr>Event related emotions</vt:lpstr>
      <vt:lpstr>By applying the stress theory, we identified four emotional levels:</vt:lpstr>
      <vt:lpstr>Presentación de PowerPoint</vt:lpstr>
      <vt:lpstr>Evolution of stress….what makes one stressed…?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Healthcare Technology Innovation</dc:title>
  <dc:creator>Shay Hilel</dc:creator>
  <cp:lastModifiedBy>Usuario</cp:lastModifiedBy>
  <cp:revision>713</cp:revision>
  <cp:lastPrinted>2016-07-12T09:53:53Z</cp:lastPrinted>
  <dcterms:created xsi:type="dcterms:W3CDTF">2015-04-12T12:20:55Z</dcterms:created>
  <dcterms:modified xsi:type="dcterms:W3CDTF">2017-08-01T21:22:07Z</dcterms:modified>
</cp:coreProperties>
</file>